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3.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10" r:id="rId56"/>
  </p:sldIdLst>
  <p:sldSz cx="18288000" cy="10287000"/>
  <p:notesSz cx="6858000" cy="9144000"/>
  <p:embeddedFontLst>
    <p:embeddedFont>
      <p:font typeface="Asap" panose="020F0504030202060203"/>
      <p:regular r:id="rId60"/>
    </p:embeddedFont>
    <p:embeddedFont>
      <p:font typeface="Calibri" panose="020F0502020204030204" charset="0"/>
      <p:regular r:id="rId61"/>
      <p:bold r:id="rId62"/>
      <p:italic r:id="rId63"/>
      <p:boldItalic r:id="rId64"/>
    </p:embeddedFont>
    <p:embeddedFont>
      <p:font typeface="Asap Bold" panose="020F0804030202060203"/>
      <p:bold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49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5" Type="http://schemas.openxmlformats.org/officeDocument/2006/relationships/font" Target="fonts/font6.fntdata"/><Relationship Id="rId64" Type="http://schemas.openxmlformats.org/officeDocument/2006/relationships/font" Target="fonts/font5.fntdata"/><Relationship Id="rId63" Type="http://schemas.openxmlformats.org/officeDocument/2006/relationships/font" Target="fonts/font4.fntdata"/><Relationship Id="rId62" Type="http://schemas.openxmlformats.org/officeDocument/2006/relationships/font" Target="fonts/font3.fntdata"/><Relationship Id="rId61" Type="http://schemas.openxmlformats.org/officeDocument/2006/relationships/font" Target="fonts/font2.fntdata"/><Relationship Id="rId60" Type="http://schemas.openxmlformats.org/officeDocument/2006/relationships/font" Target="fonts/font1.fntdata"/><Relationship Id="rId6" Type="http://schemas.openxmlformats.org/officeDocument/2006/relationships/slide" Target="slides/slide4.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1"/>
            <a:stretch>
              <a:fillRect l="-18111" r="-18111"/>
            </a:stretch>
          </a:blipFill>
        </p:spPr>
      </p:sp>
      <p:sp>
        <p:nvSpPr>
          <p:cNvPr id="3" name="Freeform 3"/>
          <p:cNvSpPr/>
          <p:nvPr/>
        </p:nvSpPr>
        <p:spPr>
          <a:xfrm rot="-99403">
            <a:off x="2617919" y="1415476"/>
            <a:ext cx="13052163" cy="7456048"/>
          </a:xfrm>
          <a:custGeom>
            <a:avLst/>
            <a:gdLst/>
            <a:ahLst/>
            <a:cxnLst/>
            <a:rect l="l" t="t" r="r" b="b"/>
            <a:pathLst>
              <a:path w="13052163" h="7456048">
                <a:moveTo>
                  <a:pt x="0" y="0"/>
                </a:moveTo>
                <a:lnTo>
                  <a:pt x="13052162" y="0"/>
                </a:lnTo>
                <a:lnTo>
                  <a:pt x="13052162" y="7456048"/>
                </a:lnTo>
                <a:lnTo>
                  <a:pt x="0" y="74560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3540824" y="2432808"/>
            <a:ext cx="11206352" cy="3505674"/>
          </a:xfrm>
          <a:prstGeom prst="rect">
            <a:avLst/>
          </a:prstGeom>
        </p:spPr>
        <p:txBody>
          <a:bodyPr lIns="0" tIns="0" rIns="0" bIns="0" rtlCol="0" anchor="t">
            <a:spAutoFit/>
          </a:bodyPr>
          <a:lstStyle/>
          <a:p>
            <a:pPr marL="0" lvl="0" indent="0" algn="ctr">
              <a:lnSpc>
                <a:spcPts val="9280"/>
              </a:lnSpc>
            </a:pPr>
            <a:r>
              <a:rPr lang="en-US" sz="7425" spc="148">
                <a:solidFill>
                  <a:srgbClr val="3B302D"/>
                </a:solidFill>
                <a:latin typeface="Asap" panose="020F0504030202060203"/>
                <a:ea typeface="Asap" panose="020F0504030202060203"/>
                <a:cs typeface="Asap" panose="020F0504030202060203"/>
                <a:sym typeface="Asap" panose="020F0504030202060203"/>
              </a:rPr>
              <a:t>XÂY D</a:t>
            </a:r>
            <a:r>
              <a:rPr lang="en-US" sz="7425" u="none" strike="noStrike" spc="148">
                <a:solidFill>
                  <a:srgbClr val="3B302D"/>
                </a:solidFill>
                <a:latin typeface="Asap" panose="020F0504030202060203"/>
                <a:ea typeface="Asap" panose="020F0504030202060203"/>
                <a:cs typeface="Asap" panose="020F0504030202060203"/>
                <a:sym typeface="Asap" panose="020F0504030202060203"/>
              </a:rPr>
              <a:t>ỰNG GIAO DIỆN ỨNG DỤNG QUẢN LÍ KHO GIÀY</a:t>
            </a:r>
            <a:endParaRPr lang="en-US" sz="7425" u="none" strike="noStrike" spc="148">
              <a:solidFill>
                <a:srgbClr val="3B302D"/>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rot="5743000">
            <a:off x="-4391736" y="-820042"/>
            <a:ext cx="11928993" cy="11927085"/>
          </a:xfrm>
          <a:custGeom>
            <a:avLst/>
            <a:gdLst/>
            <a:ahLst/>
            <a:cxnLst/>
            <a:rect l="l" t="t" r="r" b="b"/>
            <a:pathLst>
              <a:path w="11928993" h="11927085">
                <a:moveTo>
                  <a:pt x="0" y="0"/>
                </a:moveTo>
                <a:lnTo>
                  <a:pt x="11928993" y="0"/>
                </a:lnTo>
                <a:lnTo>
                  <a:pt x="11928993" y="11927084"/>
                </a:lnTo>
                <a:lnTo>
                  <a:pt x="0" y="11927084"/>
                </a:lnTo>
                <a:lnTo>
                  <a:pt x="0" y="0"/>
                </a:lnTo>
                <a:close/>
              </a:path>
            </a:pathLst>
          </a:custGeom>
          <a:blipFill>
            <a:blip r:embed="rId1"/>
            <a:stretch>
              <a:fillRect l="-11453" r="-9922"/>
            </a:stretch>
          </a:blipFill>
        </p:spPr>
      </p:sp>
      <p:sp>
        <p:nvSpPr>
          <p:cNvPr id="3" name="TextBox 3"/>
          <p:cNvSpPr txBox="1"/>
          <p:nvPr/>
        </p:nvSpPr>
        <p:spPr>
          <a:xfrm>
            <a:off x="1028700" y="914400"/>
            <a:ext cx="5545788" cy="3534026"/>
          </a:xfrm>
          <a:prstGeom prst="rect">
            <a:avLst/>
          </a:prstGeom>
        </p:spPr>
        <p:txBody>
          <a:bodyPr lIns="0" tIns="0" rIns="0" bIns="0" rtlCol="0" anchor="t">
            <a:spAutoFit/>
          </a:bodyPr>
          <a:lstStyle/>
          <a:p>
            <a:pPr marL="0" lvl="0" indent="0" algn="l">
              <a:lnSpc>
                <a:spcPts val="9315"/>
              </a:lnSpc>
            </a:pPr>
            <a:r>
              <a:rPr lang="en-US" sz="6950" spc="139">
                <a:solidFill>
                  <a:srgbClr val="B44928"/>
                </a:solidFill>
                <a:latin typeface="Asap" panose="020F0504030202060203"/>
                <a:ea typeface="Asap" panose="020F0504030202060203"/>
                <a:cs typeface="Asap" panose="020F0504030202060203"/>
                <a:sym typeface="Asap" panose="020F0504030202060203"/>
              </a:rPr>
              <a:t>3. QUY TRÌNH TRIỂN KHAI DỰ ÁN</a:t>
            </a:r>
            <a:endParaRPr lang="en-US" sz="6950" spc="139">
              <a:solidFill>
                <a:srgbClr val="B44928"/>
              </a:solidFill>
              <a:latin typeface="Asap" panose="020F0504030202060203"/>
              <a:ea typeface="Asap" panose="020F0504030202060203"/>
              <a:cs typeface="Asap" panose="020F0504030202060203"/>
              <a:sym typeface="Asap" panose="020F0504030202060203"/>
            </a:endParaRPr>
          </a:p>
        </p:txBody>
      </p:sp>
      <p:sp>
        <p:nvSpPr>
          <p:cNvPr id="4" name="TextBox 4"/>
          <p:cNvSpPr txBox="1"/>
          <p:nvPr/>
        </p:nvSpPr>
        <p:spPr>
          <a:xfrm>
            <a:off x="8100764" y="1114533"/>
            <a:ext cx="9120758" cy="8358338"/>
          </a:xfrm>
          <a:prstGeom prst="rect">
            <a:avLst/>
          </a:prstGeom>
        </p:spPr>
        <p:txBody>
          <a:bodyPr lIns="0" tIns="0" rIns="0" bIns="0" rtlCol="0" anchor="t">
            <a:spAutoFit/>
          </a:bodyPr>
          <a:lstStyle/>
          <a:p>
            <a:pPr algn="l">
              <a:lnSpc>
                <a:spcPts val="6030"/>
              </a:lnSpc>
            </a:pPr>
            <a:r>
              <a:rPr lang="en-US" sz="4305">
                <a:solidFill>
                  <a:srgbClr val="B44928"/>
                </a:solidFill>
                <a:latin typeface="Asap" panose="020F0504030202060203"/>
                <a:ea typeface="Asap" panose="020F0504030202060203"/>
                <a:cs typeface="Asap" panose="020F0504030202060203"/>
                <a:sym typeface="Asap" panose="020F0504030202060203"/>
              </a:rPr>
              <a:t>3.5. Test (Kiểm thử)</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T</a:t>
            </a:r>
            <a:r>
              <a:rPr lang="en-US" sz="4305">
                <a:solidFill>
                  <a:srgbClr val="B44928"/>
                </a:solidFill>
                <a:latin typeface="Asap" panose="020F0504030202060203"/>
                <a:ea typeface="Asap" panose="020F0504030202060203"/>
                <a:cs typeface="Asap" panose="020F0504030202060203"/>
                <a:sym typeface="Asap" panose="020F0504030202060203"/>
              </a:rPr>
              <a:t>hu thập phản hồi từ người dùng</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Cải tiến liên tục dựa trên feedba</a:t>
            </a:r>
            <a:r>
              <a:rPr lang="en-US" sz="4305">
                <a:solidFill>
                  <a:srgbClr val="B44928"/>
                </a:solidFill>
                <a:latin typeface="Asap" panose="020F0504030202060203"/>
                <a:ea typeface="Asap" panose="020F0504030202060203"/>
                <a:cs typeface="Asap" panose="020F0504030202060203"/>
                <a:sym typeface="Asap" panose="020F0504030202060203"/>
              </a:rPr>
              <a:t>c</a:t>
            </a:r>
            <a:r>
              <a:rPr lang="en-US" sz="4305">
                <a:solidFill>
                  <a:srgbClr val="B44928"/>
                </a:solidFill>
                <a:latin typeface="Asap" panose="020F0504030202060203"/>
                <a:ea typeface="Asap" panose="020F0504030202060203"/>
                <a:cs typeface="Asap" panose="020F0504030202060203"/>
                <a:sym typeface="Asap" panose="020F0504030202060203"/>
              </a:rPr>
              <a:t>k</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Lặp</a:t>
            </a:r>
            <a:r>
              <a:rPr lang="en-US" sz="4305">
                <a:solidFill>
                  <a:srgbClr val="B44928"/>
                </a:solidFill>
                <a:latin typeface="Asap" panose="020F0504030202060203"/>
                <a:ea typeface="Asap" panose="020F0504030202060203"/>
                <a:cs typeface="Asap" panose="020F0504030202060203"/>
                <a:sym typeface="Asap" panose="020F0504030202060203"/>
              </a:rPr>
              <a:t> </a:t>
            </a:r>
            <a:r>
              <a:rPr lang="en-US" sz="4305">
                <a:solidFill>
                  <a:srgbClr val="B44928"/>
                </a:solidFill>
                <a:latin typeface="Asap" panose="020F0504030202060203"/>
                <a:ea typeface="Asap" panose="020F0504030202060203"/>
                <a:cs typeface="Asap" panose="020F0504030202060203"/>
                <a:sym typeface="Asap" panose="020F0504030202060203"/>
              </a:rPr>
              <a:t>lại</a:t>
            </a:r>
            <a:r>
              <a:rPr lang="en-US" sz="4305">
                <a:solidFill>
                  <a:srgbClr val="B44928"/>
                </a:solidFill>
                <a:latin typeface="Asap" panose="020F0504030202060203"/>
                <a:ea typeface="Asap" panose="020F0504030202060203"/>
                <a:cs typeface="Asap" panose="020F0504030202060203"/>
                <a:sym typeface="Asap" panose="020F0504030202060203"/>
              </a:rPr>
              <a:t> </a:t>
            </a:r>
            <a:r>
              <a:rPr lang="en-US" sz="4305">
                <a:solidFill>
                  <a:srgbClr val="B44928"/>
                </a:solidFill>
                <a:latin typeface="Asap" panose="020F0504030202060203"/>
                <a:ea typeface="Asap" panose="020F0504030202060203"/>
                <a:cs typeface="Asap" panose="020F0504030202060203"/>
                <a:sym typeface="Asap" panose="020F0504030202060203"/>
              </a:rPr>
              <a:t>quy</a:t>
            </a:r>
            <a:r>
              <a:rPr lang="en-US" sz="4305">
                <a:solidFill>
                  <a:srgbClr val="B44928"/>
                </a:solidFill>
                <a:latin typeface="Asap" panose="020F0504030202060203"/>
                <a:ea typeface="Asap" panose="020F0504030202060203"/>
                <a:cs typeface="Asap" panose="020F0504030202060203"/>
                <a:sym typeface="Asap" panose="020F0504030202060203"/>
              </a:rPr>
              <a:t> t</a:t>
            </a:r>
            <a:r>
              <a:rPr lang="en-US" sz="4305">
                <a:solidFill>
                  <a:srgbClr val="B44928"/>
                </a:solidFill>
                <a:latin typeface="Asap" panose="020F0504030202060203"/>
                <a:ea typeface="Asap" panose="020F0504030202060203"/>
                <a:cs typeface="Asap" panose="020F0504030202060203"/>
                <a:sym typeface="Asap" panose="020F0504030202060203"/>
              </a:rPr>
              <a:t>rì</a:t>
            </a:r>
            <a:r>
              <a:rPr lang="en-US" sz="4305">
                <a:solidFill>
                  <a:srgbClr val="B44928"/>
                </a:solidFill>
                <a:latin typeface="Asap" panose="020F0504030202060203"/>
                <a:ea typeface="Asap" panose="020F0504030202060203"/>
                <a:cs typeface="Asap" panose="020F0504030202060203"/>
                <a:sym typeface="Asap" panose="020F0504030202060203"/>
              </a:rPr>
              <a:t>nh </a:t>
            </a:r>
            <a:r>
              <a:rPr lang="en-US" sz="4305">
                <a:solidFill>
                  <a:srgbClr val="B44928"/>
                </a:solidFill>
                <a:latin typeface="Asap" panose="020F0504030202060203"/>
                <a:ea typeface="Asap" panose="020F0504030202060203"/>
                <a:cs typeface="Asap" panose="020F0504030202060203"/>
                <a:sym typeface="Asap" panose="020F0504030202060203"/>
              </a:rPr>
              <a:t>để</a:t>
            </a:r>
            <a:r>
              <a:rPr lang="en-US" sz="4305">
                <a:solidFill>
                  <a:srgbClr val="B44928"/>
                </a:solidFill>
                <a:latin typeface="Asap" panose="020F0504030202060203"/>
                <a:ea typeface="Asap" panose="020F0504030202060203"/>
                <a:cs typeface="Asap" panose="020F0504030202060203"/>
                <a:sym typeface="Asap" panose="020F0504030202060203"/>
              </a:rPr>
              <a:t> h</a:t>
            </a:r>
            <a:r>
              <a:rPr lang="en-US" sz="4305">
                <a:solidFill>
                  <a:srgbClr val="B44928"/>
                </a:solidFill>
                <a:latin typeface="Asap" panose="020F0504030202060203"/>
                <a:ea typeface="Asap" panose="020F0504030202060203"/>
                <a:cs typeface="Asap" panose="020F0504030202060203"/>
                <a:sym typeface="Asap" panose="020F0504030202060203"/>
              </a:rPr>
              <a:t>oàn</a:t>
            </a:r>
            <a:r>
              <a:rPr lang="en-US" sz="4305">
                <a:solidFill>
                  <a:srgbClr val="B44928"/>
                </a:solidFill>
                <a:latin typeface="Asap" panose="020F0504030202060203"/>
                <a:ea typeface="Asap" panose="020F0504030202060203"/>
                <a:cs typeface="Asap" panose="020F0504030202060203"/>
                <a:sym typeface="Asap" panose="020F0504030202060203"/>
              </a:rPr>
              <a:t> thiệ</a:t>
            </a:r>
            <a:r>
              <a:rPr lang="en-US" sz="4305">
                <a:solidFill>
                  <a:srgbClr val="B44928"/>
                </a:solidFill>
                <a:latin typeface="Asap" panose="020F0504030202060203"/>
                <a:ea typeface="Asap" panose="020F0504030202060203"/>
                <a:cs typeface="Asap" panose="020F0504030202060203"/>
                <a:sym typeface="Asap" panose="020F0504030202060203"/>
              </a:rPr>
              <a:t>n</a:t>
            </a:r>
            <a:r>
              <a:rPr lang="en-US" sz="4305">
                <a:solidFill>
                  <a:srgbClr val="B44928"/>
                </a:solidFill>
                <a:latin typeface="Asap" panose="020F0504030202060203"/>
                <a:ea typeface="Asap" panose="020F0504030202060203"/>
                <a:cs typeface="Asap" panose="020F0504030202060203"/>
                <a:sym typeface="Asap" panose="020F0504030202060203"/>
              </a:rPr>
              <a:t> g</a:t>
            </a:r>
            <a:r>
              <a:rPr lang="en-US" sz="4305">
                <a:solidFill>
                  <a:srgbClr val="B44928"/>
                </a:solidFill>
                <a:latin typeface="Asap" panose="020F0504030202060203"/>
                <a:ea typeface="Asap" panose="020F0504030202060203"/>
                <a:cs typeface="Asap" panose="020F0504030202060203"/>
                <a:sym typeface="Asap" panose="020F0504030202060203"/>
              </a:rPr>
              <a:t>iả</a:t>
            </a:r>
            <a:r>
              <a:rPr lang="en-US" sz="4305">
                <a:solidFill>
                  <a:srgbClr val="B44928"/>
                </a:solidFill>
                <a:latin typeface="Asap" panose="020F0504030202060203"/>
                <a:ea typeface="Asap" panose="020F0504030202060203"/>
                <a:cs typeface="Asap" panose="020F0504030202060203"/>
                <a:sym typeface="Asap" panose="020F0504030202060203"/>
              </a:rPr>
              <a:t>i </a:t>
            </a:r>
            <a:r>
              <a:rPr lang="en-US" sz="4305">
                <a:solidFill>
                  <a:srgbClr val="B44928"/>
                </a:solidFill>
                <a:latin typeface="Asap" panose="020F0504030202060203"/>
                <a:ea typeface="Asap" panose="020F0504030202060203"/>
                <a:cs typeface="Asap" panose="020F0504030202060203"/>
                <a:sym typeface="Asap" panose="020F0504030202060203"/>
              </a:rPr>
              <a:t>pháp</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Theo</a:t>
            </a:r>
            <a:r>
              <a:rPr lang="en-US" sz="4305">
                <a:solidFill>
                  <a:srgbClr val="B44928"/>
                </a:solidFill>
                <a:latin typeface="Asap" panose="020F0504030202060203"/>
                <a:ea typeface="Asap" panose="020F0504030202060203"/>
                <a:cs typeface="Asap" panose="020F0504030202060203"/>
                <a:sym typeface="Asap" panose="020F0504030202060203"/>
              </a:rPr>
              <a:t> d</a:t>
            </a:r>
            <a:r>
              <a:rPr lang="en-US" sz="4305">
                <a:solidFill>
                  <a:srgbClr val="B44928"/>
                </a:solidFill>
                <a:latin typeface="Asap" panose="020F0504030202060203"/>
                <a:ea typeface="Asap" panose="020F0504030202060203"/>
                <a:cs typeface="Asap" panose="020F0504030202060203"/>
                <a:sym typeface="Asap" panose="020F0504030202060203"/>
              </a:rPr>
              <a:t>õ</a:t>
            </a:r>
            <a:r>
              <a:rPr lang="en-US" sz="4305">
                <a:solidFill>
                  <a:srgbClr val="B44928"/>
                </a:solidFill>
                <a:latin typeface="Asap" panose="020F0504030202060203"/>
                <a:ea typeface="Asap" panose="020F0504030202060203"/>
                <a:cs typeface="Asap" panose="020F0504030202060203"/>
                <a:sym typeface="Asap" panose="020F0504030202060203"/>
              </a:rPr>
              <a:t>i </a:t>
            </a:r>
            <a:r>
              <a:rPr lang="en-US" sz="4305">
                <a:solidFill>
                  <a:srgbClr val="B44928"/>
                </a:solidFill>
                <a:latin typeface="Asap" panose="020F0504030202060203"/>
                <a:ea typeface="Asap" panose="020F0504030202060203"/>
                <a:cs typeface="Asap" panose="020F0504030202060203"/>
                <a:sym typeface="Asap" panose="020F0504030202060203"/>
              </a:rPr>
              <a:t>và đ</a:t>
            </a:r>
            <a:r>
              <a:rPr lang="en-US" sz="4305">
                <a:solidFill>
                  <a:srgbClr val="B44928"/>
                </a:solidFill>
                <a:latin typeface="Asap" panose="020F0504030202060203"/>
                <a:ea typeface="Asap" panose="020F0504030202060203"/>
                <a:cs typeface="Asap" panose="020F0504030202060203"/>
                <a:sym typeface="Asap" panose="020F0504030202060203"/>
              </a:rPr>
              <a:t>á</a:t>
            </a:r>
            <a:r>
              <a:rPr lang="en-US" sz="4305">
                <a:solidFill>
                  <a:srgbClr val="B44928"/>
                </a:solidFill>
                <a:latin typeface="Asap" panose="020F0504030202060203"/>
                <a:ea typeface="Asap" panose="020F0504030202060203"/>
                <a:cs typeface="Asap" panose="020F0504030202060203"/>
                <a:sym typeface="Asap" panose="020F0504030202060203"/>
              </a:rPr>
              <a:t>n</a:t>
            </a:r>
            <a:r>
              <a:rPr lang="en-US" sz="4305">
                <a:solidFill>
                  <a:srgbClr val="B44928"/>
                </a:solidFill>
                <a:latin typeface="Asap" panose="020F0504030202060203"/>
                <a:ea typeface="Asap" panose="020F0504030202060203"/>
                <a:cs typeface="Asap" panose="020F0504030202060203"/>
                <a:sym typeface="Asap" panose="020F0504030202060203"/>
              </a:rPr>
              <a:t>h g</a:t>
            </a:r>
            <a:r>
              <a:rPr lang="en-US" sz="4305">
                <a:solidFill>
                  <a:srgbClr val="B44928"/>
                </a:solidFill>
                <a:latin typeface="Asap" panose="020F0504030202060203"/>
                <a:ea typeface="Asap" panose="020F0504030202060203"/>
                <a:cs typeface="Asap" panose="020F0504030202060203"/>
                <a:sym typeface="Asap" panose="020F0504030202060203"/>
              </a:rPr>
              <a:t>iá</a:t>
            </a:r>
            <a:r>
              <a:rPr lang="en-US" sz="4305">
                <a:solidFill>
                  <a:srgbClr val="B44928"/>
                </a:solidFill>
                <a:latin typeface="Asap" panose="020F0504030202060203"/>
                <a:ea typeface="Asap" panose="020F0504030202060203"/>
                <a:cs typeface="Asap" panose="020F0504030202060203"/>
                <a:sym typeface="Asap" panose="020F0504030202060203"/>
              </a:rPr>
              <a:t> </a:t>
            </a:r>
            <a:r>
              <a:rPr lang="en-US" sz="4305">
                <a:solidFill>
                  <a:srgbClr val="B44928"/>
                </a:solidFill>
                <a:latin typeface="Asap" panose="020F0504030202060203"/>
                <a:ea typeface="Asap" panose="020F0504030202060203"/>
                <a:cs typeface="Asap" panose="020F0504030202060203"/>
                <a:sym typeface="Asap" panose="020F0504030202060203"/>
              </a:rPr>
              <a:t>kết</a:t>
            </a:r>
            <a:r>
              <a:rPr lang="en-US" sz="4305">
                <a:solidFill>
                  <a:srgbClr val="B44928"/>
                </a:solidFill>
                <a:latin typeface="Asap" panose="020F0504030202060203"/>
                <a:ea typeface="Asap" panose="020F0504030202060203"/>
                <a:cs typeface="Asap" panose="020F0504030202060203"/>
                <a:sym typeface="Asap" panose="020F0504030202060203"/>
              </a:rPr>
              <a:t> </a:t>
            </a:r>
            <a:r>
              <a:rPr lang="en-US" sz="4305">
                <a:solidFill>
                  <a:srgbClr val="B44928"/>
                </a:solidFill>
                <a:latin typeface="Asap" panose="020F0504030202060203"/>
                <a:ea typeface="Asap" panose="020F0504030202060203"/>
                <a:cs typeface="Asap" panose="020F0504030202060203"/>
                <a:sym typeface="Asap" panose="020F0504030202060203"/>
              </a:rPr>
              <a:t>q</a:t>
            </a:r>
            <a:r>
              <a:rPr lang="en-US" sz="4305">
                <a:solidFill>
                  <a:srgbClr val="B44928"/>
                </a:solidFill>
                <a:latin typeface="Asap" panose="020F0504030202060203"/>
                <a:ea typeface="Asap" panose="020F0504030202060203"/>
                <a:cs typeface="Asap" panose="020F0504030202060203"/>
                <a:sym typeface="Asap" panose="020F0504030202060203"/>
              </a:rPr>
              <a:t>u</a:t>
            </a:r>
            <a:r>
              <a:rPr lang="en-US" sz="4305">
                <a:solidFill>
                  <a:srgbClr val="B44928"/>
                </a:solidFill>
                <a:latin typeface="Asap" panose="020F0504030202060203"/>
                <a:ea typeface="Asap" panose="020F0504030202060203"/>
                <a:cs typeface="Asap" panose="020F0504030202060203"/>
                <a:sym typeface="Asap" panose="020F0504030202060203"/>
              </a:rPr>
              <a:t>ả</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Yêu cầu: </a:t>
            </a:r>
            <a:endParaRPr lang="en-US" sz="4305">
              <a:solidFill>
                <a:srgbClr val="B44928"/>
              </a:solidFill>
              <a:latin typeface="Asap" panose="020F0504030202060203"/>
              <a:ea typeface="Asap" panose="020F0504030202060203"/>
              <a:cs typeface="Asap" panose="020F0504030202060203"/>
              <a:sym typeface="Asap" panose="020F0504030202060203"/>
            </a:endParaRPr>
          </a:p>
          <a:p>
            <a:pPr algn="l">
              <a:lnSpc>
                <a:spcPts val="6030"/>
              </a:lnSpc>
            </a:pPr>
            <a:r>
              <a:rPr lang="en-US" sz="4305">
                <a:solidFill>
                  <a:srgbClr val="B44928"/>
                </a:solidFill>
                <a:latin typeface="Asap" panose="020F0504030202060203"/>
                <a:ea typeface="Asap" panose="020F0504030202060203"/>
                <a:cs typeface="Asap" panose="020F0504030202060203"/>
                <a:sym typeface="Asap" panose="020F0504030202060203"/>
              </a:rPr>
              <a:t>            - Đánh giá chi tiết phản hồi từ người dùng.</a:t>
            </a:r>
            <a:endParaRPr lang="en-US" sz="4305">
              <a:solidFill>
                <a:srgbClr val="B44928"/>
              </a:solidFill>
              <a:latin typeface="Asap" panose="020F0504030202060203"/>
              <a:ea typeface="Asap" panose="020F0504030202060203"/>
              <a:cs typeface="Asap" panose="020F0504030202060203"/>
              <a:sym typeface="Asap" panose="020F0504030202060203"/>
            </a:endParaRPr>
          </a:p>
          <a:p>
            <a:pPr algn="l">
              <a:lnSpc>
                <a:spcPts val="6030"/>
              </a:lnSpc>
            </a:pPr>
            <a:r>
              <a:rPr lang="en-US" sz="4305">
                <a:solidFill>
                  <a:srgbClr val="B44928"/>
                </a:solidFill>
                <a:latin typeface="Asap" panose="020F0504030202060203"/>
                <a:ea typeface="Asap" panose="020F0504030202060203"/>
                <a:cs typeface="Asap" panose="020F0504030202060203"/>
                <a:sym typeface="Asap" panose="020F0504030202060203"/>
              </a:rPr>
              <a:t>            - Sửa lỗi, cải tiến giao diện.</a:t>
            </a:r>
            <a:endParaRPr lang="en-US" sz="4305">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TextBox 2"/>
          <p:cNvSpPr txBox="1"/>
          <p:nvPr/>
        </p:nvSpPr>
        <p:spPr>
          <a:xfrm>
            <a:off x="2696397" y="4673290"/>
            <a:ext cx="12895205" cy="1538446"/>
          </a:xfrm>
          <a:prstGeom prst="rect">
            <a:avLst/>
          </a:prstGeom>
        </p:spPr>
        <p:txBody>
          <a:bodyPr lIns="0" tIns="0" rIns="0" bIns="0" rtlCol="0" anchor="t">
            <a:spAutoFit/>
          </a:bodyPr>
          <a:lstStyle/>
          <a:p>
            <a:pPr marL="0" lvl="0" indent="0" algn="ctr">
              <a:lnSpc>
                <a:spcPts val="12155"/>
              </a:lnSpc>
            </a:pPr>
            <a:r>
              <a:rPr lang="en-US" sz="9725" spc="194">
                <a:solidFill>
                  <a:srgbClr val="B44928"/>
                </a:solidFill>
                <a:latin typeface="Asap" panose="020F0504030202060203"/>
                <a:ea typeface="Asap" panose="020F0504030202060203"/>
                <a:cs typeface="Asap" panose="020F0504030202060203"/>
                <a:sym typeface="Asap" panose="020F0504030202060203"/>
              </a:rPr>
              <a:t>II. RESEARCH</a:t>
            </a:r>
            <a:endParaRPr lang="en-US" sz="9725" spc="19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rot="5743000">
            <a:off x="-4391736" y="-820042"/>
            <a:ext cx="11928993" cy="11927085"/>
          </a:xfrm>
          <a:custGeom>
            <a:avLst/>
            <a:gdLst/>
            <a:ahLst/>
            <a:cxnLst/>
            <a:rect l="l" t="t" r="r" b="b"/>
            <a:pathLst>
              <a:path w="11928993" h="11927085">
                <a:moveTo>
                  <a:pt x="0" y="0"/>
                </a:moveTo>
                <a:lnTo>
                  <a:pt x="11928993" y="0"/>
                </a:lnTo>
                <a:lnTo>
                  <a:pt x="11928993" y="11927084"/>
                </a:lnTo>
                <a:lnTo>
                  <a:pt x="0" y="11927084"/>
                </a:lnTo>
                <a:lnTo>
                  <a:pt x="0" y="0"/>
                </a:lnTo>
                <a:close/>
              </a:path>
            </a:pathLst>
          </a:custGeom>
          <a:blipFill>
            <a:blip r:embed="rId1"/>
            <a:stretch>
              <a:fillRect l="-11453" r="-9922"/>
            </a:stretch>
          </a:blipFill>
        </p:spPr>
      </p:sp>
      <p:sp>
        <p:nvSpPr>
          <p:cNvPr id="3" name="TextBox 3"/>
          <p:cNvSpPr txBox="1"/>
          <p:nvPr/>
        </p:nvSpPr>
        <p:spPr>
          <a:xfrm>
            <a:off x="1028700" y="914400"/>
            <a:ext cx="5545788" cy="2352926"/>
          </a:xfrm>
          <a:prstGeom prst="rect">
            <a:avLst/>
          </a:prstGeom>
        </p:spPr>
        <p:txBody>
          <a:bodyPr lIns="0" tIns="0" rIns="0" bIns="0" rtlCol="0" anchor="t">
            <a:spAutoFit/>
          </a:bodyPr>
          <a:lstStyle/>
          <a:p>
            <a:pPr algn="l">
              <a:lnSpc>
                <a:spcPts val="9315"/>
              </a:lnSpc>
            </a:pPr>
            <a:r>
              <a:rPr lang="en-US" sz="6950" spc="139">
                <a:solidFill>
                  <a:srgbClr val="B44928"/>
                </a:solidFill>
                <a:latin typeface="Asap" panose="020F0504030202060203"/>
                <a:ea typeface="Asap" panose="020F0504030202060203"/>
                <a:cs typeface="Asap" panose="020F0504030202060203"/>
                <a:sym typeface="Asap" panose="020F0504030202060203"/>
              </a:rPr>
              <a:t>1. MỤC ĐÍCH NGHIÊN CỨU</a:t>
            </a:r>
            <a:endParaRPr lang="en-US" sz="6950" spc="139">
              <a:solidFill>
                <a:srgbClr val="B44928"/>
              </a:solidFill>
              <a:latin typeface="Asap" panose="020F0504030202060203"/>
              <a:ea typeface="Asap" panose="020F0504030202060203"/>
              <a:cs typeface="Asap" panose="020F0504030202060203"/>
              <a:sym typeface="Asap" panose="020F0504030202060203"/>
            </a:endParaRPr>
          </a:p>
        </p:txBody>
      </p:sp>
      <p:sp>
        <p:nvSpPr>
          <p:cNvPr id="4" name="TextBox 4"/>
          <p:cNvSpPr txBox="1"/>
          <p:nvPr/>
        </p:nvSpPr>
        <p:spPr>
          <a:xfrm>
            <a:off x="7818041" y="-85725"/>
            <a:ext cx="9120758" cy="9882338"/>
          </a:xfrm>
          <a:prstGeom prst="rect">
            <a:avLst/>
          </a:prstGeom>
        </p:spPr>
        <p:txBody>
          <a:bodyPr lIns="0" tIns="0" rIns="0" bIns="0" rtlCol="0" anchor="t">
            <a:spAutoFit/>
          </a:bodyPr>
          <a:lstStyle/>
          <a:p>
            <a:pPr algn="l">
              <a:lnSpc>
                <a:spcPts val="6030"/>
              </a:lnSpc>
            </a:p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RG1: Hiểu rõ vấn đề của người dùng đối với hệ thống quản lý kho giày.</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ctr">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RG2: Phát triển mô hình </a:t>
            </a:r>
            <a:r>
              <a:rPr lang="en-US" sz="4305">
                <a:solidFill>
                  <a:srgbClr val="B44928"/>
                </a:solidFill>
                <a:latin typeface="Asap" panose="020F0504030202060203"/>
                <a:ea typeface="Asap" panose="020F0504030202060203"/>
                <a:cs typeface="Asap" panose="020F0504030202060203"/>
                <a:sym typeface="Asap" panose="020F0504030202060203"/>
              </a:rPr>
              <a:t>hệ thống quản lý kho giày nhằm khắc phục các vấn đề tồn đọng và đáp ứng tốt các nhu cầu thực tế của người dùng </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RG3: Thiết kế và triển khai</a:t>
            </a:r>
            <a:r>
              <a:rPr lang="en-US" sz="4305">
                <a:solidFill>
                  <a:srgbClr val="B44928"/>
                </a:solidFill>
                <a:latin typeface="Asap" panose="020F0504030202060203"/>
                <a:ea typeface="Asap" panose="020F0504030202060203"/>
                <a:cs typeface="Asap" panose="020F0504030202060203"/>
                <a:sym typeface="Asap" panose="020F0504030202060203"/>
              </a:rPr>
              <a:t> hệ thống kho giày với trải nghiệm tốt, đảm bảo tính chính xác, tiện lợi và bảo mật dữ liệu</a:t>
            </a:r>
            <a:endParaRPr lang="en-US" sz="4305">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rot="5743000">
            <a:off x="-4391736" y="-820042"/>
            <a:ext cx="11928993" cy="11927085"/>
          </a:xfrm>
          <a:custGeom>
            <a:avLst/>
            <a:gdLst/>
            <a:ahLst/>
            <a:cxnLst/>
            <a:rect l="l" t="t" r="r" b="b"/>
            <a:pathLst>
              <a:path w="11928993" h="11927085">
                <a:moveTo>
                  <a:pt x="0" y="0"/>
                </a:moveTo>
                <a:lnTo>
                  <a:pt x="11928993" y="0"/>
                </a:lnTo>
                <a:lnTo>
                  <a:pt x="11928993" y="11927084"/>
                </a:lnTo>
                <a:lnTo>
                  <a:pt x="0" y="11927084"/>
                </a:lnTo>
                <a:lnTo>
                  <a:pt x="0" y="0"/>
                </a:lnTo>
                <a:close/>
              </a:path>
            </a:pathLst>
          </a:custGeom>
          <a:blipFill>
            <a:blip r:embed="rId1"/>
            <a:stretch>
              <a:fillRect l="-11453" r="-9922"/>
            </a:stretch>
          </a:blipFill>
        </p:spPr>
      </p:sp>
      <p:sp>
        <p:nvSpPr>
          <p:cNvPr id="3" name="TextBox 3"/>
          <p:cNvSpPr txBox="1"/>
          <p:nvPr/>
        </p:nvSpPr>
        <p:spPr>
          <a:xfrm>
            <a:off x="1028700" y="914400"/>
            <a:ext cx="5545788" cy="2352926"/>
          </a:xfrm>
          <a:prstGeom prst="rect">
            <a:avLst/>
          </a:prstGeom>
        </p:spPr>
        <p:txBody>
          <a:bodyPr lIns="0" tIns="0" rIns="0" bIns="0" rtlCol="0" anchor="t">
            <a:spAutoFit/>
          </a:bodyPr>
          <a:lstStyle/>
          <a:p>
            <a:pPr algn="l">
              <a:lnSpc>
                <a:spcPts val="9315"/>
              </a:lnSpc>
            </a:pPr>
            <a:r>
              <a:rPr lang="en-US" sz="6950" spc="139">
                <a:solidFill>
                  <a:srgbClr val="B44928"/>
                </a:solidFill>
                <a:latin typeface="Asap" panose="020F0504030202060203"/>
                <a:ea typeface="Asap" panose="020F0504030202060203"/>
                <a:cs typeface="Asap" panose="020F0504030202060203"/>
                <a:sym typeface="Asap" panose="020F0504030202060203"/>
              </a:rPr>
              <a:t>2. MỤC TIÊU NGHIÊN CỨU</a:t>
            </a:r>
            <a:endParaRPr lang="en-US" sz="6950" spc="139">
              <a:solidFill>
                <a:srgbClr val="B44928"/>
              </a:solidFill>
              <a:latin typeface="Asap" panose="020F0504030202060203"/>
              <a:ea typeface="Asap" panose="020F0504030202060203"/>
              <a:cs typeface="Asap" panose="020F0504030202060203"/>
              <a:sym typeface="Asap" panose="020F0504030202060203"/>
            </a:endParaRPr>
          </a:p>
        </p:txBody>
      </p:sp>
      <p:sp>
        <p:nvSpPr>
          <p:cNvPr id="4" name="TextBox 4"/>
          <p:cNvSpPr txBox="1"/>
          <p:nvPr/>
        </p:nvSpPr>
        <p:spPr>
          <a:xfrm>
            <a:off x="7914054" y="842402"/>
            <a:ext cx="9120758" cy="7596338"/>
          </a:xfrm>
          <a:prstGeom prst="rect">
            <a:avLst/>
          </a:prstGeom>
        </p:spPr>
        <p:txBody>
          <a:bodyPr lIns="0" tIns="0" rIns="0" bIns="0" rtlCol="0" anchor="t">
            <a:spAutoFit/>
          </a:bodyPr>
          <a:lstStyle/>
          <a:p>
            <a:pPr marL="929640" lvl="1" indent="-464820" algn="l">
              <a:lnSpc>
                <a:spcPts val="6030"/>
              </a:lnSpc>
              <a:buFont typeface="Arial" panose="020B0604020202020204"/>
              <a:buChar char="•"/>
            </a:pPr>
            <a:r>
              <a:rPr lang="en-US" sz="4305" b="1">
                <a:solidFill>
                  <a:srgbClr val="B44928"/>
                </a:solidFill>
                <a:latin typeface="Asap Bold" panose="020F0804030202060203"/>
                <a:ea typeface="Asap Bold" panose="020F0804030202060203"/>
                <a:cs typeface="Asap Bold" panose="020F0804030202060203"/>
                <a:sym typeface="Asap Bold" panose="020F0804030202060203"/>
              </a:rPr>
              <a:t>RO1</a:t>
            </a:r>
            <a:r>
              <a:rPr lang="en-US" sz="4305">
                <a:solidFill>
                  <a:srgbClr val="B44928"/>
                </a:solidFill>
                <a:latin typeface="Asap" panose="020F0504030202060203"/>
                <a:ea typeface="Asap" panose="020F0504030202060203"/>
                <a:cs typeface="Asap" panose="020F0504030202060203"/>
                <a:sym typeface="Asap" panose="020F0504030202060203"/>
              </a:rPr>
              <a:t>: Hiểu rõ vấn đề, nhu cầu và mo</a:t>
            </a:r>
            <a:r>
              <a:rPr lang="en-US" sz="4305">
                <a:solidFill>
                  <a:srgbClr val="B44928"/>
                </a:solidFill>
                <a:latin typeface="Asap" panose="020F0504030202060203"/>
                <a:ea typeface="Asap" panose="020F0504030202060203"/>
                <a:cs typeface="Asap" panose="020F0504030202060203"/>
                <a:sym typeface="Asap" panose="020F0504030202060203"/>
              </a:rPr>
              <a:t>ng muốn của người dùng</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b="1">
                <a:solidFill>
                  <a:srgbClr val="B44928"/>
                </a:solidFill>
                <a:latin typeface="Asap Bold" panose="020F0804030202060203"/>
                <a:ea typeface="Asap Bold" panose="020F0804030202060203"/>
                <a:cs typeface="Asap Bold" panose="020F0804030202060203"/>
                <a:sym typeface="Asap Bold" panose="020F0804030202060203"/>
              </a:rPr>
              <a:t>RO2</a:t>
            </a:r>
            <a:r>
              <a:rPr lang="en-US" sz="4305">
                <a:solidFill>
                  <a:srgbClr val="B44928"/>
                </a:solidFill>
                <a:latin typeface="Asap" panose="020F0504030202060203"/>
                <a:ea typeface="Asap" panose="020F0504030202060203"/>
                <a:cs typeface="Asap" panose="020F0504030202060203"/>
                <a:sym typeface="Asap" panose="020F0504030202060203"/>
              </a:rPr>
              <a:t>: Đánh giá và lựa chọn công nghệ phù hợp</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b="1">
                <a:solidFill>
                  <a:srgbClr val="B44928"/>
                </a:solidFill>
                <a:latin typeface="Asap Bold" panose="020F0804030202060203"/>
                <a:ea typeface="Asap Bold" panose="020F0804030202060203"/>
                <a:cs typeface="Asap Bold" panose="020F0804030202060203"/>
                <a:sym typeface="Asap Bold" panose="020F0804030202060203"/>
              </a:rPr>
              <a:t>RO3</a:t>
            </a:r>
            <a:r>
              <a:rPr lang="en-US" sz="4305">
                <a:solidFill>
                  <a:srgbClr val="B44928"/>
                </a:solidFill>
                <a:latin typeface="Asap" panose="020F0504030202060203"/>
                <a:ea typeface="Asap" panose="020F0504030202060203"/>
                <a:cs typeface="Asap" panose="020F0504030202060203"/>
                <a:sym typeface="Asap" panose="020F0504030202060203"/>
              </a:rPr>
              <a:t>: Xây dựng và tối ưu mô hình quản lý kho</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b="1">
                <a:solidFill>
                  <a:srgbClr val="B44928"/>
                </a:solidFill>
                <a:latin typeface="Asap Bold" panose="020F0804030202060203"/>
                <a:ea typeface="Asap Bold" panose="020F0804030202060203"/>
                <a:cs typeface="Asap Bold" panose="020F0804030202060203"/>
                <a:sym typeface="Asap Bold" panose="020F0804030202060203"/>
              </a:rPr>
              <a:t>RO4</a:t>
            </a:r>
            <a:r>
              <a:rPr lang="en-US" sz="4305">
                <a:solidFill>
                  <a:srgbClr val="B44928"/>
                </a:solidFill>
                <a:latin typeface="Asap" panose="020F0504030202060203"/>
                <a:ea typeface="Asap" panose="020F0504030202060203"/>
                <a:cs typeface="Asap" panose="020F0504030202060203"/>
                <a:sym typeface="Asap" panose="020F0504030202060203"/>
              </a:rPr>
              <a:t>: Thiết kế và phát triển giao diện hệ thống</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b="1">
                <a:solidFill>
                  <a:srgbClr val="B44928"/>
                </a:solidFill>
                <a:latin typeface="Asap Bold" panose="020F0804030202060203"/>
                <a:ea typeface="Asap Bold" panose="020F0804030202060203"/>
                <a:cs typeface="Asap Bold" panose="020F0804030202060203"/>
                <a:sym typeface="Asap Bold" panose="020F0804030202060203"/>
              </a:rPr>
              <a:t>RO5</a:t>
            </a:r>
            <a:r>
              <a:rPr lang="en-US" sz="4305">
                <a:solidFill>
                  <a:srgbClr val="B44928"/>
                </a:solidFill>
                <a:latin typeface="Asap" panose="020F0504030202060203"/>
                <a:ea typeface="Asap" panose="020F0504030202060203"/>
                <a:cs typeface="Asap" panose="020F0504030202060203"/>
                <a:sym typeface="Asap" panose="020F0504030202060203"/>
              </a:rPr>
              <a:t>: Đánh giá và tối ưu hiệu suất hệ thống</a:t>
            </a:r>
            <a:endParaRPr lang="en-US" sz="4305">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rot="5743000">
            <a:off x="-4391736" y="-820042"/>
            <a:ext cx="11928993" cy="11927085"/>
          </a:xfrm>
          <a:custGeom>
            <a:avLst/>
            <a:gdLst/>
            <a:ahLst/>
            <a:cxnLst/>
            <a:rect l="l" t="t" r="r" b="b"/>
            <a:pathLst>
              <a:path w="11928993" h="11927085">
                <a:moveTo>
                  <a:pt x="0" y="0"/>
                </a:moveTo>
                <a:lnTo>
                  <a:pt x="11928993" y="0"/>
                </a:lnTo>
                <a:lnTo>
                  <a:pt x="11928993" y="11927084"/>
                </a:lnTo>
                <a:lnTo>
                  <a:pt x="0" y="11927084"/>
                </a:lnTo>
                <a:lnTo>
                  <a:pt x="0" y="0"/>
                </a:lnTo>
                <a:close/>
              </a:path>
            </a:pathLst>
          </a:custGeom>
          <a:blipFill>
            <a:blip r:embed="rId1"/>
            <a:stretch>
              <a:fillRect l="-11453" r="-9922"/>
            </a:stretch>
          </a:blipFill>
        </p:spPr>
      </p:sp>
      <p:sp>
        <p:nvSpPr>
          <p:cNvPr id="3" name="TextBox 3"/>
          <p:cNvSpPr txBox="1"/>
          <p:nvPr/>
        </p:nvSpPr>
        <p:spPr>
          <a:xfrm>
            <a:off x="1028700" y="914400"/>
            <a:ext cx="5545788" cy="2352926"/>
          </a:xfrm>
          <a:prstGeom prst="rect">
            <a:avLst/>
          </a:prstGeom>
        </p:spPr>
        <p:txBody>
          <a:bodyPr lIns="0" tIns="0" rIns="0" bIns="0" rtlCol="0" anchor="t">
            <a:spAutoFit/>
          </a:bodyPr>
          <a:lstStyle/>
          <a:p>
            <a:pPr algn="l">
              <a:lnSpc>
                <a:spcPts val="9315"/>
              </a:lnSpc>
            </a:pPr>
            <a:r>
              <a:rPr lang="en-US" sz="6950" spc="139">
                <a:solidFill>
                  <a:srgbClr val="B44928"/>
                </a:solidFill>
                <a:latin typeface="Asap" panose="020F0504030202060203"/>
                <a:ea typeface="Asap" panose="020F0504030202060203"/>
                <a:cs typeface="Asap" panose="020F0504030202060203"/>
                <a:sym typeface="Asap" panose="020F0504030202060203"/>
              </a:rPr>
              <a:t>3. MỤC TIÊU NGHIÊN CỨU</a:t>
            </a:r>
            <a:endParaRPr lang="en-US" sz="6950" spc="139">
              <a:solidFill>
                <a:srgbClr val="B44928"/>
              </a:solidFill>
              <a:latin typeface="Asap" panose="020F0504030202060203"/>
              <a:ea typeface="Asap" panose="020F0504030202060203"/>
              <a:cs typeface="Asap" panose="020F0504030202060203"/>
              <a:sym typeface="Asap" panose="020F0504030202060203"/>
            </a:endParaRPr>
          </a:p>
        </p:txBody>
      </p:sp>
      <p:sp>
        <p:nvSpPr>
          <p:cNvPr id="4" name="TextBox 4"/>
          <p:cNvSpPr txBox="1"/>
          <p:nvPr/>
        </p:nvSpPr>
        <p:spPr>
          <a:xfrm>
            <a:off x="7850046" y="159468"/>
            <a:ext cx="9120758" cy="9882338"/>
          </a:xfrm>
          <a:prstGeom prst="rect">
            <a:avLst/>
          </a:prstGeom>
        </p:spPr>
        <p:txBody>
          <a:bodyPr lIns="0" tIns="0" rIns="0" bIns="0" rtlCol="0" anchor="t">
            <a:spAutoFit/>
          </a:bodyPr>
          <a:lstStyle/>
          <a:p>
            <a:pPr marL="929640" lvl="1" indent="-464820" algn="l">
              <a:lnSpc>
                <a:spcPts val="6030"/>
              </a:lnSpc>
              <a:buFont typeface="Arial" panose="020B0604020202020204"/>
              <a:buChar char="•"/>
            </a:pPr>
            <a:r>
              <a:rPr lang="en-US" sz="4305" b="1">
                <a:solidFill>
                  <a:srgbClr val="B44928"/>
                </a:solidFill>
                <a:latin typeface="Asap Bold" panose="020F0804030202060203"/>
                <a:ea typeface="Asap Bold" panose="020F0804030202060203"/>
                <a:cs typeface="Asap Bold" panose="020F0804030202060203"/>
                <a:sym typeface="Asap Bold" panose="020F0804030202060203"/>
              </a:rPr>
              <a:t>RQ01: </a:t>
            </a:r>
            <a:r>
              <a:rPr lang="en-US" sz="4305">
                <a:solidFill>
                  <a:srgbClr val="B44928"/>
                </a:solidFill>
                <a:latin typeface="Asap" panose="020F0504030202060203"/>
                <a:ea typeface="Asap" panose="020F0504030202060203"/>
                <a:cs typeface="Asap" panose="020F0504030202060203"/>
                <a:sym typeface="Asap" panose="020F0504030202060203"/>
              </a:rPr>
              <a:t>Bạn thao tác với hệ thố</a:t>
            </a:r>
            <a:r>
              <a:rPr lang="en-US" sz="4305">
                <a:solidFill>
                  <a:srgbClr val="B44928"/>
                </a:solidFill>
                <a:latin typeface="Asap" panose="020F0504030202060203"/>
                <a:ea typeface="Asap" panose="020F0504030202060203"/>
                <a:cs typeface="Asap" panose="020F0504030202060203"/>
                <a:sym typeface="Asap" panose="020F0504030202060203"/>
              </a:rPr>
              <a:t>ng quản lý kho bao nhiêu lần trong ngày?</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b="1">
                <a:solidFill>
                  <a:srgbClr val="B44928"/>
                </a:solidFill>
                <a:latin typeface="Asap Bold" panose="020F0804030202060203"/>
                <a:ea typeface="Asap Bold" panose="020F0804030202060203"/>
                <a:cs typeface="Asap Bold" panose="020F0804030202060203"/>
                <a:sym typeface="Asap Bold" panose="020F0804030202060203"/>
              </a:rPr>
              <a:t>RQ02: </a:t>
            </a:r>
            <a:r>
              <a:rPr lang="en-US" sz="4305">
                <a:solidFill>
                  <a:srgbClr val="B44928"/>
                </a:solidFill>
                <a:latin typeface="Asap" panose="020F0504030202060203"/>
                <a:ea typeface="Asap" panose="020F0504030202060203"/>
                <a:cs typeface="Asap" panose="020F0504030202060203"/>
                <a:sym typeface="Asap" panose="020F0504030202060203"/>
              </a:rPr>
              <a:t>Những khó khăn bạn gặp phải khi sử dụng hệ thống quản lý kho giày hiện tại là gì?</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b="1">
                <a:solidFill>
                  <a:srgbClr val="B44928"/>
                </a:solidFill>
                <a:latin typeface="Asap Bold" panose="020F0804030202060203"/>
                <a:ea typeface="Asap Bold" panose="020F0804030202060203"/>
                <a:cs typeface="Asap Bold" panose="020F0804030202060203"/>
                <a:sym typeface="Asap Bold" panose="020F0804030202060203"/>
              </a:rPr>
              <a:t>RQ03: </a:t>
            </a:r>
            <a:r>
              <a:rPr lang="en-US" sz="4305">
                <a:solidFill>
                  <a:srgbClr val="B44928"/>
                </a:solidFill>
                <a:latin typeface="Asap" panose="020F0504030202060203"/>
                <a:ea typeface="Asap" panose="020F0504030202060203"/>
                <a:cs typeface="Asap" panose="020F0504030202060203"/>
                <a:sym typeface="Asap" panose="020F0504030202060203"/>
              </a:rPr>
              <a:t>Bạn mong muốn những tính năng gì trong hệ thống quản lý kho để giúp công việc trở nên thuận tiện hơn?</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b="1">
                <a:solidFill>
                  <a:srgbClr val="B44928"/>
                </a:solidFill>
                <a:latin typeface="Asap Bold" panose="020F0804030202060203"/>
                <a:ea typeface="Asap Bold" panose="020F0804030202060203"/>
                <a:cs typeface="Asap Bold" panose="020F0804030202060203"/>
                <a:sym typeface="Asap Bold" panose="020F0804030202060203"/>
              </a:rPr>
              <a:t>RQ04:</a:t>
            </a:r>
            <a:r>
              <a:rPr lang="en-US" sz="4305">
                <a:solidFill>
                  <a:srgbClr val="B44928"/>
                </a:solidFill>
                <a:latin typeface="Asap" panose="020F0504030202060203"/>
                <a:ea typeface="Asap" panose="020F0504030202060203"/>
                <a:cs typeface="Asap" panose="020F0504030202060203"/>
                <a:sym typeface="Asap" panose="020F0504030202060203"/>
              </a:rPr>
              <a:t> Những công nghệ hiện có (quét mã vạch, RFID, AI...) hỗ trợ quản lý kho giày như thế nào?</a:t>
            </a:r>
            <a:endParaRPr lang="en-US" sz="4305">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rot="5743000">
            <a:off x="-4391736" y="-820042"/>
            <a:ext cx="11928993" cy="11927085"/>
          </a:xfrm>
          <a:custGeom>
            <a:avLst/>
            <a:gdLst/>
            <a:ahLst/>
            <a:cxnLst/>
            <a:rect l="l" t="t" r="r" b="b"/>
            <a:pathLst>
              <a:path w="11928993" h="11927085">
                <a:moveTo>
                  <a:pt x="0" y="0"/>
                </a:moveTo>
                <a:lnTo>
                  <a:pt x="11928993" y="0"/>
                </a:lnTo>
                <a:lnTo>
                  <a:pt x="11928993" y="11927084"/>
                </a:lnTo>
                <a:lnTo>
                  <a:pt x="0" y="11927084"/>
                </a:lnTo>
                <a:lnTo>
                  <a:pt x="0" y="0"/>
                </a:lnTo>
                <a:close/>
              </a:path>
            </a:pathLst>
          </a:custGeom>
          <a:blipFill>
            <a:blip r:embed="rId1"/>
            <a:stretch>
              <a:fillRect l="-11453" r="-9922"/>
            </a:stretch>
          </a:blipFill>
        </p:spPr>
      </p:sp>
      <p:sp>
        <p:nvSpPr>
          <p:cNvPr id="3" name="TextBox 3"/>
          <p:cNvSpPr txBox="1"/>
          <p:nvPr/>
        </p:nvSpPr>
        <p:spPr>
          <a:xfrm>
            <a:off x="1028700" y="914400"/>
            <a:ext cx="5545788" cy="2352926"/>
          </a:xfrm>
          <a:prstGeom prst="rect">
            <a:avLst/>
          </a:prstGeom>
        </p:spPr>
        <p:txBody>
          <a:bodyPr lIns="0" tIns="0" rIns="0" bIns="0" rtlCol="0" anchor="t">
            <a:spAutoFit/>
          </a:bodyPr>
          <a:lstStyle/>
          <a:p>
            <a:pPr algn="l">
              <a:lnSpc>
                <a:spcPts val="9315"/>
              </a:lnSpc>
            </a:pPr>
            <a:r>
              <a:rPr lang="en-US" sz="6950" spc="139">
                <a:solidFill>
                  <a:srgbClr val="B44928"/>
                </a:solidFill>
                <a:latin typeface="Asap" panose="020F0504030202060203"/>
                <a:ea typeface="Asap" panose="020F0504030202060203"/>
                <a:cs typeface="Asap" panose="020F0504030202060203"/>
                <a:sym typeface="Asap" panose="020F0504030202060203"/>
              </a:rPr>
              <a:t>3. MỤC TIÊU NGHIÊN CỨU</a:t>
            </a:r>
            <a:endParaRPr lang="en-US" sz="6950" spc="139">
              <a:solidFill>
                <a:srgbClr val="B44928"/>
              </a:solidFill>
              <a:latin typeface="Asap" panose="020F0504030202060203"/>
              <a:ea typeface="Asap" panose="020F0504030202060203"/>
              <a:cs typeface="Asap" panose="020F0504030202060203"/>
              <a:sym typeface="Asap" panose="020F0504030202060203"/>
            </a:endParaRPr>
          </a:p>
        </p:txBody>
      </p:sp>
      <p:sp>
        <p:nvSpPr>
          <p:cNvPr id="4" name="TextBox 4"/>
          <p:cNvSpPr txBox="1"/>
          <p:nvPr/>
        </p:nvSpPr>
        <p:spPr>
          <a:xfrm>
            <a:off x="7610013" y="159468"/>
            <a:ext cx="9360791" cy="9120338"/>
          </a:xfrm>
          <a:prstGeom prst="rect">
            <a:avLst/>
          </a:prstGeom>
        </p:spPr>
        <p:txBody>
          <a:bodyPr lIns="0" tIns="0" rIns="0" bIns="0" rtlCol="0" anchor="t">
            <a:spAutoFit/>
          </a:bodyPr>
          <a:lstStyle/>
          <a:p>
            <a:pPr marL="929640" lvl="1" indent="-464820" algn="l">
              <a:lnSpc>
                <a:spcPts val="6030"/>
              </a:lnSpc>
              <a:buFont typeface="Arial" panose="020B0604020202020204"/>
              <a:buChar char="•"/>
            </a:pPr>
            <a:r>
              <a:rPr lang="en-US" sz="4305" b="1">
                <a:solidFill>
                  <a:srgbClr val="B44928"/>
                </a:solidFill>
                <a:latin typeface="Asap Bold" panose="020F0804030202060203"/>
                <a:ea typeface="Asap Bold" panose="020F0804030202060203"/>
                <a:cs typeface="Asap Bold" panose="020F0804030202060203"/>
                <a:sym typeface="Asap Bold" panose="020F0804030202060203"/>
              </a:rPr>
              <a:t>RQ05</a:t>
            </a:r>
            <a:r>
              <a:rPr lang="en-US" sz="4305" b="1">
                <a:solidFill>
                  <a:srgbClr val="B44928"/>
                </a:solidFill>
                <a:latin typeface="Asap Bold" panose="020F0804030202060203"/>
                <a:ea typeface="Asap Bold" panose="020F0804030202060203"/>
                <a:cs typeface="Asap Bold" panose="020F0804030202060203"/>
                <a:sym typeface="Asap Bold" panose="020F0804030202060203"/>
              </a:rPr>
              <a:t>: </a:t>
            </a:r>
            <a:r>
              <a:rPr lang="en-US" sz="4305">
                <a:solidFill>
                  <a:srgbClr val="B44928"/>
                </a:solidFill>
                <a:latin typeface="Asap" panose="020F0504030202060203"/>
                <a:ea typeface="Asap" panose="020F0504030202060203"/>
                <a:cs typeface="Asap" panose="020F0504030202060203"/>
                <a:sym typeface="Asap" panose="020F0504030202060203"/>
              </a:rPr>
              <a:t>Những hạn chế của các công nghệ quản lý kho giày hiện tại là gì, và có thể cải thiện </a:t>
            </a:r>
            <a:r>
              <a:rPr lang="en-US" sz="4305">
                <a:solidFill>
                  <a:srgbClr val="B44928"/>
                </a:solidFill>
                <a:latin typeface="Asap" panose="020F0504030202060203"/>
                <a:ea typeface="Asap" panose="020F0504030202060203"/>
                <a:cs typeface="Asap" panose="020F0504030202060203"/>
                <a:sym typeface="Asap" panose="020F0504030202060203"/>
              </a:rPr>
              <a:t>r</a:t>
            </a:r>
            <a:r>
              <a:rPr lang="en-US" sz="4305">
                <a:solidFill>
                  <a:srgbClr val="B44928"/>
                </a:solidFill>
                <a:latin typeface="Asap" panose="020F0504030202060203"/>
                <a:ea typeface="Asap" panose="020F0504030202060203"/>
                <a:cs typeface="Asap" panose="020F0504030202060203"/>
                <a:sym typeface="Asap" panose="020F0504030202060203"/>
              </a:rPr>
              <a:t>a</a:t>
            </a:r>
            <a:r>
              <a:rPr lang="en-US" sz="4305">
                <a:solidFill>
                  <a:srgbClr val="B44928"/>
                </a:solidFill>
                <a:latin typeface="Asap" panose="020F0504030202060203"/>
                <a:ea typeface="Asap" panose="020F0504030202060203"/>
                <a:cs typeface="Asap" panose="020F0504030202060203"/>
                <a:sym typeface="Asap" panose="020F0504030202060203"/>
              </a:rPr>
              <a:t> </a:t>
            </a:r>
            <a:r>
              <a:rPr lang="en-US" sz="4305">
                <a:solidFill>
                  <a:srgbClr val="B44928"/>
                </a:solidFill>
                <a:latin typeface="Asap" panose="020F0504030202060203"/>
                <a:ea typeface="Asap" panose="020F0504030202060203"/>
                <a:cs typeface="Asap" panose="020F0504030202060203"/>
                <a:sym typeface="Asap" panose="020F0504030202060203"/>
              </a:rPr>
              <a:t>sa</a:t>
            </a:r>
            <a:r>
              <a:rPr lang="en-US" sz="4305">
                <a:solidFill>
                  <a:srgbClr val="B44928"/>
                </a:solidFill>
                <a:latin typeface="Asap" panose="020F0504030202060203"/>
                <a:ea typeface="Asap" panose="020F0504030202060203"/>
                <a:cs typeface="Asap" panose="020F0504030202060203"/>
                <a:sym typeface="Asap" panose="020F0504030202060203"/>
              </a:rPr>
              <a:t>o?</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b="1">
                <a:solidFill>
                  <a:srgbClr val="B44928"/>
                </a:solidFill>
                <a:latin typeface="Asap Bold" panose="020F0804030202060203"/>
                <a:ea typeface="Asap Bold" panose="020F0804030202060203"/>
                <a:cs typeface="Asap Bold" panose="020F0804030202060203"/>
                <a:sym typeface="Asap Bold" panose="020F0804030202060203"/>
              </a:rPr>
              <a:t>RQ06:</a:t>
            </a:r>
            <a:r>
              <a:rPr lang="en-US" sz="4305">
                <a:solidFill>
                  <a:srgbClr val="B44928"/>
                </a:solidFill>
                <a:latin typeface="Asap" panose="020F0504030202060203"/>
                <a:ea typeface="Asap" panose="020F0504030202060203"/>
                <a:cs typeface="Asap" panose="020F0504030202060203"/>
                <a:sym typeface="Asap" panose="020F0504030202060203"/>
              </a:rPr>
              <a:t> Những yếu tố nào ảnh hưởng đến độ chính xác và hiệu quả của hệ thống quản lý kho?</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b="1">
                <a:solidFill>
                  <a:srgbClr val="B44928"/>
                </a:solidFill>
                <a:latin typeface="Asap Bold" panose="020F0804030202060203"/>
                <a:ea typeface="Asap Bold" panose="020F0804030202060203"/>
                <a:cs typeface="Asap Bold" panose="020F0804030202060203"/>
                <a:sym typeface="Asap Bold" panose="020F0804030202060203"/>
              </a:rPr>
              <a:t>RQ07:</a:t>
            </a:r>
            <a:r>
              <a:rPr lang="en-US" sz="4305">
                <a:solidFill>
                  <a:srgbClr val="B44928"/>
                </a:solidFill>
                <a:latin typeface="Asap" panose="020F0504030202060203"/>
                <a:ea typeface="Asap" panose="020F0504030202060203"/>
                <a:cs typeface="Asap" panose="020F0504030202060203"/>
                <a:sym typeface="Asap" panose="020F0504030202060203"/>
              </a:rPr>
              <a:t> Làm thế nào để quy trình nhập, xuất, kiểm kê hàng hóa giảm thiểu sai sót?</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b="1">
                <a:solidFill>
                  <a:srgbClr val="B44928"/>
                </a:solidFill>
                <a:latin typeface="Asap Bold" panose="020F0804030202060203"/>
                <a:ea typeface="Asap Bold" panose="020F0804030202060203"/>
                <a:cs typeface="Asap Bold" panose="020F0804030202060203"/>
                <a:sym typeface="Asap Bold" panose="020F0804030202060203"/>
              </a:rPr>
              <a:t>RQ08:</a:t>
            </a:r>
            <a:r>
              <a:rPr lang="en-US" sz="4305">
                <a:solidFill>
                  <a:srgbClr val="B44928"/>
                </a:solidFill>
                <a:latin typeface="Asap" panose="020F0504030202060203"/>
                <a:ea typeface="Asap" panose="020F0504030202060203"/>
                <a:cs typeface="Asap" panose="020F0504030202060203"/>
                <a:sym typeface="Asap" panose="020F0504030202060203"/>
              </a:rPr>
              <a:t> Bạn đánh giá giao diện hệ thống quản lý kho hiện tại dễ sử dụng ở mức nào?</a:t>
            </a:r>
            <a:endParaRPr lang="en-US" sz="4305">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rot="5743000">
            <a:off x="-4391736" y="-820042"/>
            <a:ext cx="11928993" cy="11927085"/>
          </a:xfrm>
          <a:custGeom>
            <a:avLst/>
            <a:gdLst/>
            <a:ahLst/>
            <a:cxnLst/>
            <a:rect l="l" t="t" r="r" b="b"/>
            <a:pathLst>
              <a:path w="11928993" h="11927085">
                <a:moveTo>
                  <a:pt x="0" y="0"/>
                </a:moveTo>
                <a:lnTo>
                  <a:pt x="11928993" y="0"/>
                </a:lnTo>
                <a:lnTo>
                  <a:pt x="11928993" y="11927084"/>
                </a:lnTo>
                <a:lnTo>
                  <a:pt x="0" y="11927084"/>
                </a:lnTo>
                <a:lnTo>
                  <a:pt x="0" y="0"/>
                </a:lnTo>
                <a:close/>
              </a:path>
            </a:pathLst>
          </a:custGeom>
          <a:blipFill>
            <a:blip r:embed="rId1"/>
            <a:stretch>
              <a:fillRect l="-11453" r="-9922"/>
            </a:stretch>
          </a:blipFill>
        </p:spPr>
      </p:sp>
      <p:sp>
        <p:nvSpPr>
          <p:cNvPr id="3" name="TextBox 3"/>
          <p:cNvSpPr txBox="1"/>
          <p:nvPr/>
        </p:nvSpPr>
        <p:spPr>
          <a:xfrm>
            <a:off x="1028700" y="914400"/>
            <a:ext cx="5545788" cy="2352926"/>
          </a:xfrm>
          <a:prstGeom prst="rect">
            <a:avLst/>
          </a:prstGeom>
        </p:spPr>
        <p:txBody>
          <a:bodyPr lIns="0" tIns="0" rIns="0" bIns="0" rtlCol="0" anchor="t">
            <a:spAutoFit/>
          </a:bodyPr>
          <a:lstStyle/>
          <a:p>
            <a:pPr algn="l">
              <a:lnSpc>
                <a:spcPts val="9315"/>
              </a:lnSpc>
            </a:pPr>
            <a:r>
              <a:rPr lang="en-US" sz="6950" spc="139">
                <a:solidFill>
                  <a:srgbClr val="B44928"/>
                </a:solidFill>
                <a:latin typeface="Asap" panose="020F0504030202060203"/>
                <a:ea typeface="Asap" panose="020F0504030202060203"/>
                <a:cs typeface="Asap" panose="020F0504030202060203"/>
                <a:sym typeface="Asap" panose="020F0504030202060203"/>
              </a:rPr>
              <a:t>3. MỤC TIÊU NGHIÊN CỨU</a:t>
            </a:r>
            <a:endParaRPr lang="en-US" sz="6950" spc="139">
              <a:solidFill>
                <a:srgbClr val="B44928"/>
              </a:solidFill>
              <a:latin typeface="Asap" panose="020F0504030202060203"/>
              <a:ea typeface="Asap" panose="020F0504030202060203"/>
              <a:cs typeface="Asap" panose="020F0504030202060203"/>
              <a:sym typeface="Asap" panose="020F0504030202060203"/>
            </a:endParaRPr>
          </a:p>
        </p:txBody>
      </p:sp>
      <p:sp>
        <p:nvSpPr>
          <p:cNvPr id="4" name="TextBox 4"/>
          <p:cNvSpPr txBox="1"/>
          <p:nvPr/>
        </p:nvSpPr>
        <p:spPr>
          <a:xfrm>
            <a:off x="7610013" y="159468"/>
            <a:ext cx="9360791" cy="9120338"/>
          </a:xfrm>
          <a:prstGeom prst="rect">
            <a:avLst/>
          </a:prstGeom>
        </p:spPr>
        <p:txBody>
          <a:bodyPr lIns="0" tIns="0" rIns="0" bIns="0" rtlCol="0" anchor="t">
            <a:spAutoFit/>
          </a:bodyPr>
          <a:lstStyle/>
          <a:p>
            <a:pPr marL="929640" lvl="1" indent="-464820" algn="l">
              <a:lnSpc>
                <a:spcPts val="6030"/>
              </a:lnSpc>
              <a:buFont typeface="Arial" panose="020B0604020202020204"/>
              <a:buChar char="•"/>
            </a:pPr>
            <a:r>
              <a:rPr lang="en-US" sz="4305" b="1">
                <a:solidFill>
                  <a:srgbClr val="B44928"/>
                </a:solidFill>
                <a:latin typeface="Asap Bold" panose="020F0804030202060203"/>
                <a:ea typeface="Asap Bold" panose="020F0804030202060203"/>
                <a:cs typeface="Asap Bold" panose="020F0804030202060203"/>
                <a:sym typeface="Asap Bold" panose="020F0804030202060203"/>
              </a:rPr>
              <a:t>RQ09</a:t>
            </a:r>
            <a:r>
              <a:rPr lang="en-US" sz="4305" b="1">
                <a:solidFill>
                  <a:srgbClr val="B44928"/>
                </a:solidFill>
                <a:latin typeface="Asap Bold" panose="020F0804030202060203"/>
                <a:ea typeface="Asap Bold" panose="020F0804030202060203"/>
                <a:cs typeface="Asap Bold" panose="020F0804030202060203"/>
                <a:sym typeface="Asap Bold" panose="020F0804030202060203"/>
              </a:rPr>
              <a:t>: </a:t>
            </a:r>
            <a:r>
              <a:rPr lang="en-US" sz="4305">
                <a:solidFill>
                  <a:srgbClr val="B44928"/>
                </a:solidFill>
                <a:latin typeface="Asap" panose="020F0504030202060203"/>
                <a:ea typeface="Asap" panose="020F0504030202060203"/>
                <a:cs typeface="Asap" panose="020F0504030202060203"/>
                <a:sym typeface="Asap" panose="020F0504030202060203"/>
              </a:rPr>
              <a:t>Những yếu tố nào (bố cục, màu sắc, bố t</a:t>
            </a:r>
            <a:r>
              <a:rPr lang="en-US" sz="4305">
                <a:solidFill>
                  <a:srgbClr val="B44928"/>
                </a:solidFill>
                <a:latin typeface="Asap" panose="020F0504030202060203"/>
                <a:ea typeface="Asap" panose="020F0504030202060203"/>
                <a:cs typeface="Asap" panose="020F0504030202060203"/>
                <a:sym typeface="Asap" panose="020F0504030202060203"/>
              </a:rPr>
              <a:t>rí </a:t>
            </a:r>
            <a:r>
              <a:rPr lang="en-US" sz="4305">
                <a:solidFill>
                  <a:srgbClr val="B44928"/>
                </a:solidFill>
                <a:latin typeface="Asap" panose="020F0504030202060203"/>
                <a:ea typeface="Asap" panose="020F0504030202060203"/>
                <a:cs typeface="Asap" panose="020F0504030202060203"/>
                <a:sym typeface="Asap" panose="020F0504030202060203"/>
              </a:rPr>
              <a:t>t</a:t>
            </a:r>
            <a:r>
              <a:rPr lang="en-US" sz="4305">
                <a:solidFill>
                  <a:srgbClr val="B44928"/>
                </a:solidFill>
                <a:latin typeface="Asap" panose="020F0504030202060203"/>
                <a:ea typeface="Asap" panose="020F0504030202060203"/>
                <a:cs typeface="Asap" panose="020F0504030202060203"/>
                <a:sym typeface="Asap" panose="020F0504030202060203"/>
              </a:rPr>
              <a:t>h</a:t>
            </a:r>
            <a:r>
              <a:rPr lang="en-US" sz="4305">
                <a:solidFill>
                  <a:srgbClr val="B44928"/>
                </a:solidFill>
                <a:latin typeface="Asap" panose="020F0504030202060203"/>
                <a:ea typeface="Asap" panose="020F0504030202060203"/>
                <a:cs typeface="Asap" panose="020F0504030202060203"/>
                <a:sym typeface="Asap" panose="020F0504030202060203"/>
              </a:rPr>
              <a:t>ô</a:t>
            </a:r>
            <a:r>
              <a:rPr lang="en-US" sz="4305">
                <a:solidFill>
                  <a:srgbClr val="B44928"/>
                </a:solidFill>
                <a:latin typeface="Asap" panose="020F0504030202060203"/>
                <a:ea typeface="Asap" panose="020F0504030202060203"/>
                <a:cs typeface="Asap" panose="020F0504030202060203"/>
                <a:sym typeface="Asap" panose="020F0504030202060203"/>
              </a:rPr>
              <a:t>ng t</a:t>
            </a:r>
            <a:r>
              <a:rPr lang="en-US" sz="4305">
                <a:solidFill>
                  <a:srgbClr val="B44928"/>
                </a:solidFill>
                <a:latin typeface="Asap" panose="020F0504030202060203"/>
                <a:ea typeface="Asap" panose="020F0504030202060203"/>
                <a:cs typeface="Asap" panose="020F0504030202060203"/>
                <a:sym typeface="Asap" panose="020F0504030202060203"/>
              </a:rPr>
              <a:t>i</a:t>
            </a:r>
            <a:r>
              <a:rPr lang="en-US" sz="4305">
                <a:solidFill>
                  <a:srgbClr val="B44928"/>
                </a:solidFill>
                <a:latin typeface="Asap" panose="020F0504030202060203"/>
                <a:ea typeface="Asap" panose="020F0504030202060203"/>
                <a:cs typeface="Asap" panose="020F0504030202060203"/>
                <a:sym typeface="Asap" panose="020F0504030202060203"/>
              </a:rPr>
              <a:t>n</a:t>
            </a:r>
            <a:r>
              <a:rPr lang="en-US" sz="4305">
                <a:solidFill>
                  <a:srgbClr val="B44928"/>
                </a:solidFill>
                <a:latin typeface="Asap" panose="020F0504030202060203"/>
                <a:ea typeface="Asap" panose="020F0504030202060203"/>
                <a:cs typeface="Asap" panose="020F0504030202060203"/>
                <a:sym typeface="Asap" panose="020F0504030202060203"/>
              </a:rPr>
              <a:t>...)</a:t>
            </a:r>
            <a:r>
              <a:rPr lang="en-US" sz="4305">
                <a:solidFill>
                  <a:srgbClr val="B44928"/>
                </a:solidFill>
                <a:latin typeface="Asap" panose="020F0504030202060203"/>
                <a:ea typeface="Asap" panose="020F0504030202060203"/>
                <a:cs typeface="Asap" panose="020F0504030202060203"/>
                <a:sym typeface="Asap" panose="020F0504030202060203"/>
              </a:rPr>
              <a:t> </a:t>
            </a:r>
            <a:r>
              <a:rPr lang="en-US" sz="4305">
                <a:solidFill>
                  <a:srgbClr val="B44928"/>
                </a:solidFill>
                <a:latin typeface="Asap" panose="020F0504030202060203"/>
                <a:ea typeface="Asap" panose="020F0504030202060203"/>
                <a:cs typeface="Asap" panose="020F0504030202060203"/>
                <a:sym typeface="Asap" panose="020F0504030202060203"/>
              </a:rPr>
              <a:t>giúp</a:t>
            </a:r>
            <a:r>
              <a:rPr lang="en-US" sz="4305">
                <a:solidFill>
                  <a:srgbClr val="B44928"/>
                </a:solidFill>
                <a:latin typeface="Asap" panose="020F0504030202060203"/>
                <a:ea typeface="Asap" panose="020F0504030202060203"/>
                <a:cs typeface="Asap" panose="020F0504030202060203"/>
                <a:sym typeface="Asap" panose="020F0504030202060203"/>
              </a:rPr>
              <a:t> g</a:t>
            </a:r>
            <a:r>
              <a:rPr lang="en-US" sz="4305">
                <a:solidFill>
                  <a:srgbClr val="B44928"/>
                </a:solidFill>
                <a:latin typeface="Asap" panose="020F0504030202060203"/>
                <a:ea typeface="Asap" panose="020F0504030202060203"/>
                <a:cs typeface="Asap" panose="020F0504030202060203"/>
                <a:sym typeface="Asap" panose="020F0504030202060203"/>
              </a:rPr>
              <a:t>iao</a:t>
            </a:r>
            <a:r>
              <a:rPr lang="en-US" sz="4305">
                <a:solidFill>
                  <a:srgbClr val="B44928"/>
                </a:solidFill>
                <a:latin typeface="Asap" panose="020F0504030202060203"/>
                <a:ea typeface="Asap" panose="020F0504030202060203"/>
                <a:cs typeface="Asap" panose="020F0504030202060203"/>
                <a:sym typeface="Asap" panose="020F0504030202060203"/>
              </a:rPr>
              <a:t> </a:t>
            </a:r>
            <a:r>
              <a:rPr lang="en-US" sz="4305">
                <a:solidFill>
                  <a:srgbClr val="B44928"/>
                </a:solidFill>
                <a:latin typeface="Asap" panose="020F0504030202060203"/>
                <a:ea typeface="Asap" panose="020F0504030202060203"/>
                <a:cs typeface="Asap" panose="020F0504030202060203"/>
                <a:sym typeface="Asap" panose="020F0504030202060203"/>
              </a:rPr>
              <a:t>diệ</a:t>
            </a:r>
            <a:r>
              <a:rPr lang="en-US" sz="4305">
                <a:solidFill>
                  <a:srgbClr val="B44928"/>
                </a:solidFill>
                <a:latin typeface="Asap" panose="020F0504030202060203"/>
                <a:ea typeface="Asap" panose="020F0504030202060203"/>
                <a:cs typeface="Asap" panose="020F0504030202060203"/>
                <a:sym typeface="Asap" panose="020F0504030202060203"/>
              </a:rPr>
              <a:t>n </a:t>
            </a:r>
            <a:r>
              <a:rPr lang="en-US" sz="4305">
                <a:solidFill>
                  <a:srgbClr val="B44928"/>
                </a:solidFill>
                <a:latin typeface="Asap" panose="020F0504030202060203"/>
                <a:ea typeface="Asap" panose="020F0504030202060203"/>
                <a:cs typeface="Asap" panose="020F0504030202060203"/>
                <a:sym typeface="Asap" panose="020F0504030202060203"/>
              </a:rPr>
              <a:t>trực</a:t>
            </a:r>
            <a:r>
              <a:rPr lang="en-US" sz="4305">
                <a:solidFill>
                  <a:srgbClr val="B44928"/>
                </a:solidFill>
                <a:latin typeface="Asap" panose="020F0504030202060203"/>
                <a:ea typeface="Asap" panose="020F0504030202060203"/>
                <a:cs typeface="Asap" panose="020F0504030202060203"/>
                <a:sym typeface="Asap" panose="020F0504030202060203"/>
              </a:rPr>
              <a:t> </a:t>
            </a:r>
            <a:r>
              <a:rPr lang="en-US" sz="4305">
                <a:solidFill>
                  <a:srgbClr val="B44928"/>
                </a:solidFill>
                <a:latin typeface="Asap" panose="020F0504030202060203"/>
                <a:ea typeface="Asap" panose="020F0504030202060203"/>
                <a:cs typeface="Asap" panose="020F0504030202060203"/>
                <a:sym typeface="Asap" panose="020F0504030202060203"/>
              </a:rPr>
              <a:t>qua</a:t>
            </a:r>
            <a:r>
              <a:rPr lang="en-US" sz="4305">
                <a:solidFill>
                  <a:srgbClr val="B44928"/>
                </a:solidFill>
                <a:latin typeface="Asap" panose="020F0504030202060203"/>
                <a:ea typeface="Asap" panose="020F0504030202060203"/>
                <a:cs typeface="Asap" panose="020F0504030202060203"/>
                <a:sym typeface="Asap" panose="020F0504030202060203"/>
              </a:rPr>
              <a:t>n và </a:t>
            </a:r>
            <a:r>
              <a:rPr lang="en-US" sz="4305">
                <a:solidFill>
                  <a:srgbClr val="B44928"/>
                </a:solidFill>
                <a:latin typeface="Asap" panose="020F0504030202060203"/>
                <a:ea typeface="Asap" panose="020F0504030202060203"/>
                <a:cs typeface="Asap" panose="020F0504030202060203"/>
                <a:sym typeface="Asap" panose="020F0504030202060203"/>
              </a:rPr>
              <a:t>dễ</a:t>
            </a:r>
            <a:r>
              <a:rPr lang="en-US" sz="4305">
                <a:solidFill>
                  <a:srgbClr val="B44928"/>
                </a:solidFill>
                <a:latin typeface="Asap" panose="020F0504030202060203"/>
                <a:ea typeface="Asap" panose="020F0504030202060203"/>
                <a:cs typeface="Asap" panose="020F0504030202060203"/>
                <a:sym typeface="Asap" panose="020F0504030202060203"/>
              </a:rPr>
              <a:t> </a:t>
            </a:r>
            <a:r>
              <a:rPr lang="en-US" sz="4305">
                <a:solidFill>
                  <a:srgbClr val="B44928"/>
                </a:solidFill>
                <a:latin typeface="Asap" panose="020F0504030202060203"/>
                <a:ea typeface="Asap" panose="020F0504030202060203"/>
                <a:cs typeface="Asap" panose="020F0504030202060203"/>
                <a:sym typeface="Asap" panose="020F0504030202060203"/>
              </a:rPr>
              <a:t>sử</a:t>
            </a:r>
            <a:r>
              <a:rPr lang="en-US" sz="4305">
                <a:solidFill>
                  <a:srgbClr val="B44928"/>
                </a:solidFill>
                <a:latin typeface="Asap" panose="020F0504030202060203"/>
                <a:ea typeface="Asap" panose="020F0504030202060203"/>
                <a:cs typeface="Asap" panose="020F0504030202060203"/>
                <a:sym typeface="Asap" panose="020F0504030202060203"/>
              </a:rPr>
              <a:t> </a:t>
            </a:r>
            <a:r>
              <a:rPr lang="en-US" sz="4305">
                <a:solidFill>
                  <a:srgbClr val="B44928"/>
                </a:solidFill>
                <a:latin typeface="Asap" panose="020F0504030202060203"/>
                <a:ea typeface="Asap" panose="020F0504030202060203"/>
                <a:cs typeface="Asap" panose="020F0504030202060203"/>
                <a:sym typeface="Asap" panose="020F0504030202060203"/>
              </a:rPr>
              <a:t>dụ</a:t>
            </a:r>
            <a:r>
              <a:rPr lang="en-US" sz="4305">
                <a:solidFill>
                  <a:srgbClr val="B44928"/>
                </a:solidFill>
                <a:latin typeface="Asap" panose="020F0504030202060203"/>
                <a:ea typeface="Asap" panose="020F0504030202060203"/>
                <a:cs typeface="Asap" panose="020F0504030202060203"/>
                <a:sym typeface="Asap" panose="020F0504030202060203"/>
              </a:rPr>
              <a:t>ng h</a:t>
            </a:r>
            <a:r>
              <a:rPr lang="en-US" sz="4305">
                <a:solidFill>
                  <a:srgbClr val="B44928"/>
                </a:solidFill>
                <a:latin typeface="Asap" panose="020F0504030202060203"/>
                <a:ea typeface="Asap" panose="020F0504030202060203"/>
                <a:cs typeface="Asap" panose="020F0504030202060203"/>
                <a:sym typeface="Asap" panose="020F0504030202060203"/>
              </a:rPr>
              <a:t>ơn</a:t>
            </a:r>
            <a:r>
              <a:rPr lang="en-US" sz="4305">
                <a:solidFill>
                  <a:srgbClr val="B44928"/>
                </a:solidFill>
                <a:latin typeface="Asap" panose="020F0504030202060203"/>
                <a:ea typeface="Asap" panose="020F0504030202060203"/>
                <a:cs typeface="Asap" panose="020F0504030202060203"/>
                <a:sym typeface="Asap" panose="020F0504030202060203"/>
              </a:rPr>
              <a:t>?</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b="1">
                <a:solidFill>
                  <a:srgbClr val="B44928"/>
                </a:solidFill>
                <a:latin typeface="Asap Bold" panose="020F0804030202060203"/>
                <a:ea typeface="Asap Bold" panose="020F0804030202060203"/>
                <a:cs typeface="Asap Bold" panose="020F0804030202060203"/>
                <a:sym typeface="Asap Bold" panose="020F0804030202060203"/>
              </a:rPr>
              <a:t>RQ</a:t>
            </a:r>
            <a:r>
              <a:rPr lang="en-US" sz="4305" b="1">
                <a:solidFill>
                  <a:srgbClr val="B44928"/>
                </a:solidFill>
                <a:latin typeface="Asap Bold" panose="020F0804030202060203"/>
                <a:ea typeface="Asap Bold" panose="020F0804030202060203"/>
                <a:cs typeface="Asap Bold" panose="020F0804030202060203"/>
                <a:sym typeface="Asap Bold" panose="020F0804030202060203"/>
              </a:rPr>
              <a:t>1</a:t>
            </a:r>
            <a:r>
              <a:rPr lang="en-US" sz="4305" b="1">
                <a:solidFill>
                  <a:srgbClr val="B44928"/>
                </a:solidFill>
                <a:latin typeface="Asap Bold" panose="020F0804030202060203"/>
                <a:ea typeface="Asap Bold" panose="020F0804030202060203"/>
                <a:cs typeface="Asap Bold" panose="020F0804030202060203"/>
                <a:sym typeface="Asap Bold" panose="020F0804030202060203"/>
              </a:rPr>
              <a:t>0: </a:t>
            </a:r>
            <a:r>
              <a:rPr lang="en-US" sz="4305">
                <a:solidFill>
                  <a:srgbClr val="B44928"/>
                </a:solidFill>
                <a:latin typeface="Asap" panose="020F0504030202060203"/>
                <a:ea typeface="Asap" panose="020F0504030202060203"/>
                <a:cs typeface="Asap" panose="020F0504030202060203"/>
                <a:sym typeface="Asap" panose="020F0504030202060203"/>
              </a:rPr>
              <a:t>Bạ</a:t>
            </a:r>
            <a:r>
              <a:rPr lang="en-US" sz="4305">
                <a:solidFill>
                  <a:srgbClr val="B44928"/>
                </a:solidFill>
                <a:latin typeface="Asap" panose="020F0504030202060203"/>
                <a:ea typeface="Asap" panose="020F0504030202060203"/>
                <a:cs typeface="Asap" panose="020F0504030202060203"/>
                <a:sym typeface="Asap" panose="020F0504030202060203"/>
              </a:rPr>
              <a:t>n </a:t>
            </a:r>
            <a:r>
              <a:rPr lang="en-US" sz="4305">
                <a:solidFill>
                  <a:srgbClr val="B44928"/>
                </a:solidFill>
                <a:latin typeface="Asap" panose="020F0504030202060203"/>
                <a:ea typeface="Asap" panose="020F0504030202060203"/>
                <a:cs typeface="Asap" panose="020F0504030202060203"/>
                <a:sym typeface="Asap" panose="020F0504030202060203"/>
              </a:rPr>
              <a:t>có</a:t>
            </a:r>
            <a:r>
              <a:rPr lang="en-US" sz="4305">
                <a:solidFill>
                  <a:srgbClr val="B44928"/>
                </a:solidFill>
                <a:latin typeface="Asap" panose="020F0504030202060203"/>
                <a:ea typeface="Asap" panose="020F0504030202060203"/>
                <a:cs typeface="Asap" panose="020F0504030202060203"/>
                <a:sym typeface="Asap" panose="020F0504030202060203"/>
              </a:rPr>
              <a:t> </a:t>
            </a:r>
            <a:r>
              <a:rPr lang="en-US" sz="4305">
                <a:solidFill>
                  <a:srgbClr val="B44928"/>
                </a:solidFill>
                <a:latin typeface="Asap" panose="020F0504030202060203"/>
                <a:ea typeface="Asap" panose="020F0504030202060203"/>
                <a:cs typeface="Asap" panose="020F0504030202060203"/>
                <a:sym typeface="Asap" panose="020F0504030202060203"/>
              </a:rPr>
              <a:t>gó</a:t>
            </a:r>
            <a:r>
              <a:rPr lang="en-US" sz="4305">
                <a:solidFill>
                  <a:srgbClr val="B44928"/>
                </a:solidFill>
                <a:latin typeface="Asap" panose="020F0504030202060203"/>
                <a:ea typeface="Asap" panose="020F0504030202060203"/>
                <a:cs typeface="Asap" panose="020F0504030202060203"/>
                <a:sym typeface="Asap" panose="020F0504030202060203"/>
              </a:rPr>
              <a:t>p </a:t>
            </a:r>
            <a:r>
              <a:rPr lang="en-US" sz="4305">
                <a:solidFill>
                  <a:srgbClr val="B44928"/>
                </a:solidFill>
                <a:latin typeface="Asap" panose="020F0504030202060203"/>
                <a:ea typeface="Asap" panose="020F0504030202060203"/>
                <a:cs typeface="Asap" panose="020F0504030202060203"/>
                <a:sym typeface="Asap" panose="020F0504030202060203"/>
              </a:rPr>
              <a:t>ý</a:t>
            </a:r>
            <a:r>
              <a:rPr lang="en-US" sz="4305">
                <a:solidFill>
                  <a:srgbClr val="B44928"/>
                </a:solidFill>
                <a:latin typeface="Asap" panose="020F0504030202060203"/>
                <a:ea typeface="Asap" panose="020F0504030202060203"/>
                <a:cs typeface="Asap" panose="020F0504030202060203"/>
                <a:sym typeface="Asap" panose="020F0504030202060203"/>
              </a:rPr>
              <a:t> g</a:t>
            </a:r>
            <a:r>
              <a:rPr lang="en-US" sz="4305">
                <a:solidFill>
                  <a:srgbClr val="B44928"/>
                </a:solidFill>
                <a:latin typeface="Asap" panose="020F0504030202060203"/>
                <a:ea typeface="Asap" panose="020F0504030202060203"/>
                <a:cs typeface="Asap" panose="020F0504030202060203"/>
                <a:sym typeface="Asap" panose="020F0504030202060203"/>
              </a:rPr>
              <a:t>ì</a:t>
            </a:r>
            <a:r>
              <a:rPr lang="en-US" sz="4305">
                <a:solidFill>
                  <a:srgbClr val="B44928"/>
                </a:solidFill>
                <a:latin typeface="Asap" panose="020F0504030202060203"/>
                <a:ea typeface="Asap" panose="020F0504030202060203"/>
                <a:cs typeface="Asap" panose="020F0504030202060203"/>
                <a:sym typeface="Asap" panose="020F0504030202060203"/>
              </a:rPr>
              <a:t> </a:t>
            </a:r>
            <a:r>
              <a:rPr lang="en-US" sz="4305">
                <a:solidFill>
                  <a:srgbClr val="B44928"/>
                </a:solidFill>
                <a:latin typeface="Asap" panose="020F0504030202060203"/>
                <a:ea typeface="Asap" panose="020F0504030202060203"/>
                <a:cs typeface="Asap" panose="020F0504030202060203"/>
                <a:sym typeface="Asap" panose="020F0504030202060203"/>
              </a:rPr>
              <a:t>đ</a:t>
            </a:r>
            <a:r>
              <a:rPr lang="en-US" sz="4305">
                <a:solidFill>
                  <a:srgbClr val="B44928"/>
                </a:solidFill>
                <a:latin typeface="Asap" panose="020F0504030202060203"/>
                <a:ea typeface="Asap" panose="020F0504030202060203"/>
                <a:cs typeface="Asap" panose="020F0504030202060203"/>
                <a:sym typeface="Asap" panose="020F0504030202060203"/>
              </a:rPr>
              <a:t>ể </a:t>
            </a:r>
            <a:r>
              <a:rPr lang="en-US" sz="4305">
                <a:solidFill>
                  <a:srgbClr val="B44928"/>
                </a:solidFill>
                <a:latin typeface="Asap" panose="020F0504030202060203"/>
                <a:ea typeface="Asap" panose="020F0504030202060203"/>
                <a:cs typeface="Asap" panose="020F0504030202060203"/>
                <a:sym typeface="Asap" panose="020F0504030202060203"/>
              </a:rPr>
              <a:t>cả</a:t>
            </a:r>
            <a:r>
              <a:rPr lang="en-US" sz="4305">
                <a:solidFill>
                  <a:srgbClr val="B44928"/>
                </a:solidFill>
                <a:latin typeface="Asap" panose="020F0504030202060203"/>
                <a:ea typeface="Asap" panose="020F0504030202060203"/>
                <a:cs typeface="Asap" panose="020F0504030202060203"/>
                <a:sym typeface="Asap" panose="020F0504030202060203"/>
              </a:rPr>
              <a:t>i thi</a:t>
            </a:r>
            <a:r>
              <a:rPr lang="en-US" sz="4305">
                <a:solidFill>
                  <a:srgbClr val="B44928"/>
                </a:solidFill>
                <a:latin typeface="Asap" panose="020F0504030202060203"/>
                <a:ea typeface="Asap" panose="020F0504030202060203"/>
                <a:cs typeface="Asap" panose="020F0504030202060203"/>
                <a:sym typeface="Asap" panose="020F0504030202060203"/>
              </a:rPr>
              <a:t>ện</a:t>
            </a:r>
            <a:r>
              <a:rPr lang="en-US" sz="4305">
                <a:solidFill>
                  <a:srgbClr val="B44928"/>
                </a:solidFill>
                <a:latin typeface="Asap" panose="020F0504030202060203"/>
                <a:ea typeface="Asap" panose="020F0504030202060203"/>
                <a:cs typeface="Asap" panose="020F0504030202060203"/>
                <a:sym typeface="Asap" panose="020F0504030202060203"/>
              </a:rPr>
              <a:t> giao diện hệ thống kho </a:t>
            </a:r>
            <a:r>
              <a:rPr lang="en-US" sz="4305">
                <a:solidFill>
                  <a:srgbClr val="B44928"/>
                </a:solidFill>
                <a:latin typeface="Asap" panose="020F0504030202060203"/>
                <a:ea typeface="Asap" panose="020F0504030202060203"/>
                <a:cs typeface="Asap" panose="020F0504030202060203"/>
                <a:sym typeface="Asap" panose="020F0504030202060203"/>
              </a:rPr>
              <a:t>g</a:t>
            </a:r>
            <a:r>
              <a:rPr lang="en-US" sz="4305">
                <a:solidFill>
                  <a:srgbClr val="B44928"/>
                </a:solidFill>
                <a:latin typeface="Asap" panose="020F0504030202060203"/>
                <a:ea typeface="Asap" panose="020F0504030202060203"/>
                <a:cs typeface="Asap" panose="020F0504030202060203"/>
                <a:sym typeface="Asap" panose="020F0504030202060203"/>
              </a:rPr>
              <a:t>ià</a:t>
            </a:r>
            <a:r>
              <a:rPr lang="en-US" sz="4305">
                <a:solidFill>
                  <a:srgbClr val="B44928"/>
                </a:solidFill>
                <a:latin typeface="Asap" panose="020F0504030202060203"/>
                <a:ea typeface="Asap" panose="020F0504030202060203"/>
                <a:cs typeface="Asap" panose="020F0504030202060203"/>
                <a:sym typeface="Asap" panose="020F0504030202060203"/>
              </a:rPr>
              <a:t>y</a:t>
            </a:r>
            <a:r>
              <a:rPr lang="en-US" sz="4305">
                <a:solidFill>
                  <a:srgbClr val="B44928"/>
                </a:solidFill>
                <a:latin typeface="Asap" panose="020F0504030202060203"/>
                <a:ea typeface="Asap" panose="020F0504030202060203"/>
                <a:cs typeface="Asap" panose="020F0504030202060203"/>
                <a:sym typeface="Asap" panose="020F0504030202060203"/>
              </a:rPr>
              <a:t>?</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b="1">
                <a:solidFill>
                  <a:srgbClr val="B44928"/>
                </a:solidFill>
                <a:latin typeface="Asap Bold" panose="020F0804030202060203"/>
                <a:ea typeface="Asap Bold" panose="020F0804030202060203"/>
                <a:cs typeface="Asap Bold" panose="020F0804030202060203"/>
                <a:sym typeface="Asap Bold" panose="020F0804030202060203"/>
              </a:rPr>
              <a:t>RQ11:</a:t>
            </a:r>
            <a:r>
              <a:rPr lang="en-US" sz="4305">
                <a:solidFill>
                  <a:srgbClr val="B44928"/>
                </a:solidFill>
                <a:latin typeface="Asap" panose="020F0504030202060203"/>
                <a:ea typeface="Asap" panose="020F0504030202060203"/>
                <a:cs typeface="Asap" panose="020F0504030202060203"/>
                <a:sym typeface="Asap" panose="020F0504030202060203"/>
              </a:rPr>
              <a:t> Những tiêu chí nào nên được sử dụng để đánh giá hiệu suất và tính ổn định của hệ thống?</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b="1">
                <a:solidFill>
                  <a:srgbClr val="B44928"/>
                </a:solidFill>
                <a:latin typeface="Asap Bold" panose="020F0804030202060203"/>
                <a:ea typeface="Asap Bold" panose="020F0804030202060203"/>
                <a:cs typeface="Asap Bold" panose="020F0804030202060203"/>
                <a:sym typeface="Asap Bold" panose="020F0804030202060203"/>
              </a:rPr>
              <a:t>RQ12:</a:t>
            </a:r>
            <a:r>
              <a:rPr lang="en-US" sz="4305">
                <a:solidFill>
                  <a:srgbClr val="B44928"/>
                </a:solidFill>
                <a:latin typeface="Asap" panose="020F0504030202060203"/>
                <a:ea typeface="Asap" panose="020F0504030202060203"/>
                <a:cs typeface="Asap" panose="020F0504030202060203"/>
                <a:sym typeface="Asap" panose="020F0504030202060203"/>
              </a:rPr>
              <a:t> Những phương pháp nào có thể áp dụng để tối ưu hiệu suất và nâng cao trải nghiệm người dùng?</a:t>
            </a:r>
            <a:endParaRPr lang="en-US" sz="4305">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2868399" y="2210202"/>
            <a:ext cx="12551202" cy="6858731"/>
          </a:xfrm>
          <a:custGeom>
            <a:avLst/>
            <a:gdLst/>
            <a:ahLst/>
            <a:cxnLst/>
            <a:rect l="l" t="t" r="r" b="b"/>
            <a:pathLst>
              <a:path w="12551202" h="6858731">
                <a:moveTo>
                  <a:pt x="0" y="0"/>
                </a:moveTo>
                <a:lnTo>
                  <a:pt x="12551202" y="0"/>
                </a:lnTo>
                <a:lnTo>
                  <a:pt x="12551202" y="6858731"/>
                </a:lnTo>
                <a:lnTo>
                  <a:pt x="0" y="6858731"/>
                </a:lnTo>
                <a:lnTo>
                  <a:pt x="0" y="0"/>
                </a:lnTo>
                <a:close/>
              </a:path>
            </a:pathLst>
          </a:custGeom>
          <a:blipFill>
            <a:blip r:embed="rId1"/>
            <a:stretch>
              <a:fillRect b="-3850"/>
            </a:stretch>
          </a:blipFill>
        </p:spPr>
      </p:sp>
      <p:sp>
        <p:nvSpPr>
          <p:cNvPr id="3" name="TextBox 3"/>
          <p:cNvSpPr txBox="1"/>
          <p:nvPr/>
        </p:nvSpPr>
        <p:spPr>
          <a:xfrm>
            <a:off x="1806541" y="867435"/>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4. CÁC PHƯƠNG PHÁP NGHIÊN CỨU</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3578946" y="2062443"/>
            <a:ext cx="10714052" cy="7714327"/>
          </a:xfrm>
          <a:custGeom>
            <a:avLst/>
            <a:gdLst/>
            <a:ahLst/>
            <a:cxnLst/>
            <a:rect l="l" t="t" r="r" b="b"/>
            <a:pathLst>
              <a:path w="10714052" h="7714327">
                <a:moveTo>
                  <a:pt x="0" y="0"/>
                </a:moveTo>
                <a:lnTo>
                  <a:pt x="10714051" y="0"/>
                </a:lnTo>
                <a:lnTo>
                  <a:pt x="10714051" y="7714327"/>
                </a:lnTo>
                <a:lnTo>
                  <a:pt x="0" y="7714327"/>
                </a:lnTo>
                <a:lnTo>
                  <a:pt x="0" y="0"/>
                </a:lnTo>
                <a:close/>
              </a:path>
            </a:pathLst>
          </a:custGeom>
          <a:blipFill>
            <a:blip r:embed="rId1"/>
            <a:stretch>
              <a:fillRect r="-408"/>
            </a:stretch>
          </a:blipFill>
        </p:spPr>
      </p:sp>
      <p:sp>
        <p:nvSpPr>
          <p:cNvPr id="3" name="TextBox 3"/>
          <p:cNvSpPr txBox="1"/>
          <p:nvPr/>
        </p:nvSpPr>
        <p:spPr>
          <a:xfrm>
            <a:off x="1806541" y="867435"/>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4. CÁC PHƯƠNG PHÁP NGHIÊN CỨU</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2497571" y="2144787"/>
            <a:ext cx="12635053" cy="7833733"/>
          </a:xfrm>
          <a:custGeom>
            <a:avLst/>
            <a:gdLst/>
            <a:ahLst/>
            <a:cxnLst/>
            <a:rect l="l" t="t" r="r" b="b"/>
            <a:pathLst>
              <a:path w="12635053" h="7833733">
                <a:moveTo>
                  <a:pt x="0" y="0"/>
                </a:moveTo>
                <a:lnTo>
                  <a:pt x="12635053" y="0"/>
                </a:lnTo>
                <a:lnTo>
                  <a:pt x="12635053" y="7833733"/>
                </a:lnTo>
                <a:lnTo>
                  <a:pt x="0" y="7833733"/>
                </a:lnTo>
                <a:lnTo>
                  <a:pt x="0" y="0"/>
                </a:lnTo>
                <a:close/>
              </a:path>
            </a:pathLst>
          </a:custGeom>
          <a:blipFill>
            <a:blip r:embed="rId1"/>
            <a:stretch>
              <a:fillRect/>
            </a:stretch>
          </a:blipFill>
        </p:spPr>
      </p:sp>
      <p:sp>
        <p:nvSpPr>
          <p:cNvPr id="3" name="TextBox 3"/>
          <p:cNvSpPr txBox="1"/>
          <p:nvPr/>
        </p:nvSpPr>
        <p:spPr>
          <a:xfrm>
            <a:off x="1806541" y="867435"/>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4. CÁC PHƯƠNG PHÁP NGHIÊN CỨU</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TextBox 2"/>
          <p:cNvSpPr txBox="1"/>
          <p:nvPr/>
        </p:nvSpPr>
        <p:spPr>
          <a:xfrm>
            <a:off x="2696397" y="3130240"/>
            <a:ext cx="12895205" cy="3081496"/>
          </a:xfrm>
          <a:prstGeom prst="rect">
            <a:avLst/>
          </a:prstGeom>
        </p:spPr>
        <p:txBody>
          <a:bodyPr lIns="0" tIns="0" rIns="0" bIns="0" rtlCol="0" anchor="t">
            <a:spAutoFit/>
          </a:bodyPr>
          <a:lstStyle/>
          <a:p>
            <a:pPr marL="0" lvl="0" indent="0" algn="ctr">
              <a:lnSpc>
                <a:spcPts val="12155"/>
              </a:lnSpc>
            </a:pPr>
            <a:r>
              <a:rPr lang="en-US" sz="9725" spc="194">
                <a:solidFill>
                  <a:srgbClr val="B44928"/>
                </a:solidFill>
                <a:latin typeface="Asap" panose="020F0504030202060203"/>
                <a:ea typeface="Asap" panose="020F0504030202060203"/>
                <a:cs typeface="Asap" panose="020F0504030202060203"/>
                <a:sym typeface="Asap" panose="020F0504030202060203"/>
              </a:rPr>
              <a:t>I. TỔNG QUAN</a:t>
            </a:r>
            <a:endParaRPr lang="en-US" sz="9725" spc="194">
              <a:solidFill>
                <a:srgbClr val="B44928"/>
              </a:solidFill>
              <a:latin typeface="Asap" panose="020F0504030202060203"/>
              <a:ea typeface="Asap" panose="020F0504030202060203"/>
              <a:cs typeface="Asap" panose="020F0504030202060203"/>
              <a:sym typeface="Asap" panose="020F0504030202060203"/>
            </a:endParaRPr>
          </a:p>
          <a:p>
            <a:pPr marL="0" lvl="0" indent="0" algn="ctr">
              <a:lnSpc>
                <a:spcPts val="12155"/>
              </a:lnSpc>
            </a:pPr>
            <a:r>
              <a:rPr lang="en-US" sz="9725" spc="194">
                <a:solidFill>
                  <a:srgbClr val="B44928"/>
                </a:solidFill>
                <a:latin typeface="Asap" panose="020F0504030202060203"/>
                <a:ea typeface="Asap" panose="020F0504030202060203"/>
                <a:cs typeface="Asap" panose="020F0504030202060203"/>
                <a:sym typeface="Asap" panose="020F0504030202060203"/>
              </a:rPr>
              <a:t>VỀ DỰ ÁN</a:t>
            </a:r>
            <a:endParaRPr lang="en-US" sz="9725" spc="19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1686829" y="2453943"/>
            <a:ext cx="14794629" cy="6287718"/>
          </a:xfrm>
          <a:custGeom>
            <a:avLst/>
            <a:gdLst/>
            <a:ahLst/>
            <a:cxnLst/>
            <a:rect l="l" t="t" r="r" b="b"/>
            <a:pathLst>
              <a:path w="14794629" h="6287718">
                <a:moveTo>
                  <a:pt x="0" y="0"/>
                </a:moveTo>
                <a:lnTo>
                  <a:pt x="14794630" y="0"/>
                </a:lnTo>
                <a:lnTo>
                  <a:pt x="14794630" y="6287718"/>
                </a:lnTo>
                <a:lnTo>
                  <a:pt x="0" y="6287718"/>
                </a:lnTo>
                <a:lnTo>
                  <a:pt x="0" y="0"/>
                </a:lnTo>
                <a:close/>
              </a:path>
            </a:pathLst>
          </a:custGeom>
          <a:blipFill>
            <a:blip r:embed="rId1"/>
            <a:stretch>
              <a:fillRect/>
            </a:stretch>
          </a:blipFill>
        </p:spPr>
      </p:sp>
      <p:sp>
        <p:nvSpPr>
          <p:cNvPr id="3" name="TextBox 3"/>
          <p:cNvSpPr txBox="1"/>
          <p:nvPr/>
        </p:nvSpPr>
        <p:spPr>
          <a:xfrm>
            <a:off x="1806541" y="867435"/>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4. CÁC PHƯƠNG PHÁP NGHIÊN CỨU</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1446707" y="2095591"/>
            <a:ext cx="15394585" cy="7562590"/>
          </a:xfrm>
          <a:custGeom>
            <a:avLst/>
            <a:gdLst/>
            <a:ahLst/>
            <a:cxnLst/>
            <a:rect l="l" t="t" r="r" b="b"/>
            <a:pathLst>
              <a:path w="15394585" h="7562590">
                <a:moveTo>
                  <a:pt x="0" y="0"/>
                </a:moveTo>
                <a:lnTo>
                  <a:pt x="15394586" y="0"/>
                </a:lnTo>
                <a:lnTo>
                  <a:pt x="15394586" y="7562590"/>
                </a:lnTo>
                <a:lnTo>
                  <a:pt x="0" y="7562590"/>
                </a:lnTo>
                <a:lnTo>
                  <a:pt x="0" y="0"/>
                </a:lnTo>
                <a:close/>
              </a:path>
            </a:pathLst>
          </a:custGeom>
          <a:blipFill>
            <a:blip r:embed="rId1"/>
            <a:stretch>
              <a:fillRect/>
            </a:stretch>
          </a:blipFill>
        </p:spPr>
      </p:sp>
      <p:sp>
        <p:nvSpPr>
          <p:cNvPr id="3" name="TextBox 3"/>
          <p:cNvSpPr txBox="1"/>
          <p:nvPr/>
        </p:nvSpPr>
        <p:spPr>
          <a:xfrm>
            <a:off x="1806541" y="867435"/>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4. CÁC PHƯƠNG PHÁP NGHIÊN CỨU</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3578429" y="2186533"/>
            <a:ext cx="11544928" cy="7476715"/>
          </a:xfrm>
          <a:custGeom>
            <a:avLst/>
            <a:gdLst/>
            <a:ahLst/>
            <a:cxnLst/>
            <a:rect l="l" t="t" r="r" b="b"/>
            <a:pathLst>
              <a:path w="11544928" h="7476715">
                <a:moveTo>
                  <a:pt x="0" y="0"/>
                </a:moveTo>
                <a:lnTo>
                  <a:pt x="11544927" y="0"/>
                </a:lnTo>
                <a:lnTo>
                  <a:pt x="11544927" y="7476715"/>
                </a:lnTo>
                <a:lnTo>
                  <a:pt x="0" y="7476715"/>
                </a:lnTo>
                <a:lnTo>
                  <a:pt x="0" y="0"/>
                </a:lnTo>
                <a:close/>
              </a:path>
            </a:pathLst>
          </a:custGeom>
          <a:blipFill>
            <a:blip r:embed="rId1"/>
            <a:stretch>
              <a:fillRect/>
            </a:stretch>
          </a:blipFill>
        </p:spPr>
      </p:sp>
      <p:sp>
        <p:nvSpPr>
          <p:cNvPr id="3" name="TextBox 3"/>
          <p:cNvSpPr txBox="1"/>
          <p:nvPr/>
        </p:nvSpPr>
        <p:spPr>
          <a:xfrm>
            <a:off x="1806541" y="867435"/>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5. CÁC FINDING VÀ INSIGHTS</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2833574" y="2180149"/>
            <a:ext cx="13037237" cy="7199360"/>
          </a:xfrm>
          <a:custGeom>
            <a:avLst/>
            <a:gdLst/>
            <a:ahLst/>
            <a:cxnLst/>
            <a:rect l="l" t="t" r="r" b="b"/>
            <a:pathLst>
              <a:path w="13037237" h="7199360">
                <a:moveTo>
                  <a:pt x="0" y="0"/>
                </a:moveTo>
                <a:lnTo>
                  <a:pt x="13037237" y="0"/>
                </a:lnTo>
                <a:lnTo>
                  <a:pt x="13037237" y="7199360"/>
                </a:lnTo>
                <a:lnTo>
                  <a:pt x="0" y="7199360"/>
                </a:lnTo>
                <a:lnTo>
                  <a:pt x="0" y="0"/>
                </a:lnTo>
                <a:close/>
              </a:path>
            </a:pathLst>
          </a:custGeom>
          <a:blipFill>
            <a:blip r:embed="rId1"/>
            <a:stretch>
              <a:fillRect/>
            </a:stretch>
          </a:blipFill>
        </p:spPr>
      </p:sp>
      <p:sp>
        <p:nvSpPr>
          <p:cNvPr id="3" name="TextBox 3"/>
          <p:cNvSpPr txBox="1"/>
          <p:nvPr/>
        </p:nvSpPr>
        <p:spPr>
          <a:xfrm>
            <a:off x="1806541" y="867435"/>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5. CÁC FINDING VÀ INSIGHTS</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2516160" y="2368498"/>
            <a:ext cx="13255679" cy="6659351"/>
          </a:xfrm>
          <a:custGeom>
            <a:avLst/>
            <a:gdLst/>
            <a:ahLst/>
            <a:cxnLst/>
            <a:rect l="l" t="t" r="r" b="b"/>
            <a:pathLst>
              <a:path w="13255679" h="6659351">
                <a:moveTo>
                  <a:pt x="0" y="0"/>
                </a:moveTo>
                <a:lnTo>
                  <a:pt x="13255680" y="0"/>
                </a:lnTo>
                <a:lnTo>
                  <a:pt x="13255680" y="6659351"/>
                </a:lnTo>
                <a:lnTo>
                  <a:pt x="0" y="6659351"/>
                </a:lnTo>
                <a:lnTo>
                  <a:pt x="0" y="0"/>
                </a:lnTo>
                <a:close/>
              </a:path>
            </a:pathLst>
          </a:custGeom>
          <a:blipFill>
            <a:blip r:embed="rId1"/>
            <a:stretch>
              <a:fillRect/>
            </a:stretch>
          </a:blipFill>
        </p:spPr>
      </p:sp>
      <p:sp>
        <p:nvSpPr>
          <p:cNvPr id="3" name="TextBox 3"/>
          <p:cNvSpPr txBox="1"/>
          <p:nvPr/>
        </p:nvSpPr>
        <p:spPr>
          <a:xfrm>
            <a:off x="1806541" y="867435"/>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5. CÁC FINDING VÀ INSIGHTS</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2302934" y="2050702"/>
            <a:ext cx="13403419" cy="7756510"/>
          </a:xfrm>
          <a:custGeom>
            <a:avLst/>
            <a:gdLst/>
            <a:ahLst/>
            <a:cxnLst/>
            <a:rect l="l" t="t" r="r" b="b"/>
            <a:pathLst>
              <a:path w="13403419" h="7756510">
                <a:moveTo>
                  <a:pt x="0" y="0"/>
                </a:moveTo>
                <a:lnTo>
                  <a:pt x="13403419" y="0"/>
                </a:lnTo>
                <a:lnTo>
                  <a:pt x="13403419" y="7756510"/>
                </a:lnTo>
                <a:lnTo>
                  <a:pt x="0" y="7756510"/>
                </a:lnTo>
                <a:lnTo>
                  <a:pt x="0" y="0"/>
                </a:lnTo>
                <a:close/>
              </a:path>
            </a:pathLst>
          </a:custGeom>
          <a:blipFill>
            <a:blip r:embed="rId1"/>
            <a:stretch>
              <a:fillRect/>
            </a:stretch>
          </a:blipFill>
        </p:spPr>
      </p:sp>
      <p:sp>
        <p:nvSpPr>
          <p:cNvPr id="3" name="TextBox 3"/>
          <p:cNvSpPr txBox="1"/>
          <p:nvPr/>
        </p:nvSpPr>
        <p:spPr>
          <a:xfrm>
            <a:off x="1806541" y="867435"/>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5. CÁC FINDING VÀ INSIGHTS</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2401515" y="2471130"/>
            <a:ext cx="13960497" cy="5411902"/>
          </a:xfrm>
          <a:custGeom>
            <a:avLst/>
            <a:gdLst/>
            <a:ahLst/>
            <a:cxnLst/>
            <a:rect l="l" t="t" r="r" b="b"/>
            <a:pathLst>
              <a:path w="13960497" h="5411902">
                <a:moveTo>
                  <a:pt x="0" y="0"/>
                </a:moveTo>
                <a:lnTo>
                  <a:pt x="13960497" y="0"/>
                </a:lnTo>
                <a:lnTo>
                  <a:pt x="13960497" y="5411901"/>
                </a:lnTo>
                <a:lnTo>
                  <a:pt x="0" y="5411901"/>
                </a:lnTo>
                <a:lnTo>
                  <a:pt x="0" y="0"/>
                </a:lnTo>
                <a:close/>
              </a:path>
            </a:pathLst>
          </a:custGeom>
          <a:blipFill>
            <a:blip r:embed="rId1"/>
            <a:stretch>
              <a:fillRect/>
            </a:stretch>
          </a:blipFill>
        </p:spPr>
      </p:sp>
      <p:sp>
        <p:nvSpPr>
          <p:cNvPr id="3" name="TextBox 3"/>
          <p:cNvSpPr txBox="1"/>
          <p:nvPr/>
        </p:nvSpPr>
        <p:spPr>
          <a:xfrm>
            <a:off x="1806541" y="867435"/>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5. CÁC FINDING VÀ INSIGHTS</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TextBox 2"/>
          <p:cNvSpPr txBox="1"/>
          <p:nvPr/>
        </p:nvSpPr>
        <p:spPr>
          <a:xfrm>
            <a:off x="2696397" y="4673290"/>
            <a:ext cx="12895205" cy="1538446"/>
          </a:xfrm>
          <a:prstGeom prst="rect">
            <a:avLst/>
          </a:prstGeom>
        </p:spPr>
        <p:txBody>
          <a:bodyPr lIns="0" tIns="0" rIns="0" bIns="0" rtlCol="0" anchor="t">
            <a:spAutoFit/>
          </a:bodyPr>
          <a:lstStyle/>
          <a:p>
            <a:pPr marL="0" lvl="0" indent="0" algn="ctr">
              <a:lnSpc>
                <a:spcPts val="12155"/>
              </a:lnSpc>
            </a:pPr>
            <a:r>
              <a:rPr lang="en-US" sz="9725" spc="194">
                <a:solidFill>
                  <a:srgbClr val="B44928"/>
                </a:solidFill>
                <a:latin typeface="Asap" panose="020F0504030202060203"/>
                <a:ea typeface="Asap" panose="020F0504030202060203"/>
                <a:cs typeface="Asap" panose="020F0504030202060203"/>
                <a:sym typeface="Asap" panose="020F0504030202060203"/>
              </a:rPr>
              <a:t>III. DESIGN</a:t>
            </a:r>
            <a:endParaRPr lang="en-US" sz="9725" spc="19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rot="5743000">
            <a:off x="-4391736" y="-820042"/>
            <a:ext cx="11928993" cy="11927085"/>
          </a:xfrm>
          <a:custGeom>
            <a:avLst/>
            <a:gdLst/>
            <a:ahLst/>
            <a:cxnLst/>
            <a:rect l="l" t="t" r="r" b="b"/>
            <a:pathLst>
              <a:path w="11928993" h="11927085">
                <a:moveTo>
                  <a:pt x="0" y="0"/>
                </a:moveTo>
                <a:lnTo>
                  <a:pt x="11928993" y="0"/>
                </a:lnTo>
                <a:lnTo>
                  <a:pt x="11928993" y="11927084"/>
                </a:lnTo>
                <a:lnTo>
                  <a:pt x="0" y="11927084"/>
                </a:lnTo>
                <a:lnTo>
                  <a:pt x="0" y="0"/>
                </a:lnTo>
                <a:close/>
              </a:path>
            </a:pathLst>
          </a:custGeom>
          <a:blipFill>
            <a:blip r:embed="rId1"/>
            <a:stretch>
              <a:fillRect l="-11453" r="-9922"/>
            </a:stretch>
          </a:blipFill>
        </p:spPr>
      </p:sp>
      <p:sp>
        <p:nvSpPr>
          <p:cNvPr id="3" name="TextBox 3"/>
          <p:cNvSpPr txBox="1"/>
          <p:nvPr/>
        </p:nvSpPr>
        <p:spPr>
          <a:xfrm>
            <a:off x="1028700" y="914400"/>
            <a:ext cx="5545788" cy="2352926"/>
          </a:xfrm>
          <a:prstGeom prst="rect">
            <a:avLst/>
          </a:prstGeom>
        </p:spPr>
        <p:txBody>
          <a:bodyPr lIns="0" tIns="0" rIns="0" bIns="0" rtlCol="0" anchor="t">
            <a:spAutoFit/>
          </a:bodyPr>
          <a:lstStyle/>
          <a:p>
            <a:pPr algn="l">
              <a:lnSpc>
                <a:spcPts val="9315"/>
              </a:lnSpc>
            </a:pPr>
            <a:r>
              <a:rPr lang="en-US" sz="6950" spc="139">
                <a:solidFill>
                  <a:srgbClr val="B44928"/>
                </a:solidFill>
                <a:latin typeface="Asap" panose="020F0504030202060203"/>
                <a:ea typeface="Asap" panose="020F0504030202060203"/>
                <a:cs typeface="Asap" panose="020F0504030202060203"/>
                <a:sym typeface="Asap" panose="020F0504030202060203"/>
              </a:rPr>
              <a:t>1. CÁC CÂU HỎI HMW</a:t>
            </a:r>
            <a:endParaRPr lang="en-US" sz="6950" spc="139">
              <a:solidFill>
                <a:srgbClr val="B44928"/>
              </a:solidFill>
              <a:latin typeface="Asap" panose="020F0504030202060203"/>
              <a:ea typeface="Asap" panose="020F0504030202060203"/>
              <a:cs typeface="Asap" panose="020F0504030202060203"/>
              <a:sym typeface="Asap" panose="020F0504030202060203"/>
            </a:endParaRPr>
          </a:p>
        </p:txBody>
      </p:sp>
      <p:sp>
        <p:nvSpPr>
          <p:cNvPr id="4" name="TextBox 4"/>
          <p:cNvSpPr txBox="1"/>
          <p:nvPr/>
        </p:nvSpPr>
        <p:spPr>
          <a:xfrm>
            <a:off x="7610013" y="479512"/>
            <a:ext cx="9360791" cy="9120338"/>
          </a:xfrm>
          <a:prstGeom prst="rect">
            <a:avLst/>
          </a:prstGeom>
        </p:spPr>
        <p:txBody>
          <a:bodyPr lIns="0" tIns="0" rIns="0" bIns="0" rtlCol="0" anchor="t">
            <a:spAutoFit/>
          </a:bodyPr>
          <a:lstStyle/>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HMW1: Làm</a:t>
            </a:r>
            <a:r>
              <a:rPr lang="en-US" sz="4305">
                <a:solidFill>
                  <a:srgbClr val="B44928"/>
                </a:solidFill>
                <a:latin typeface="Asap" panose="020F0504030202060203"/>
                <a:ea typeface="Asap" panose="020F0504030202060203"/>
                <a:cs typeface="Asap" panose="020F0504030202060203"/>
                <a:sym typeface="Asap" panose="020F0504030202060203"/>
              </a:rPr>
              <a:t> thế nào c</a:t>
            </a:r>
            <a:r>
              <a:rPr lang="en-US" sz="4305">
                <a:solidFill>
                  <a:srgbClr val="B44928"/>
                </a:solidFill>
                <a:latin typeface="Asap" panose="020F0504030202060203"/>
                <a:ea typeface="Asap" panose="020F0504030202060203"/>
                <a:cs typeface="Asap" panose="020F0504030202060203"/>
                <a:sym typeface="Asap" panose="020F0504030202060203"/>
              </a:rPr>
              <a:t>húng ta </a:t>
            </a:r>
            <a:r>
              <a:rPr lang="en-US" sz="4305">
                <a:solidFill>
                  <a:srgbClr val="B44928"/>
                </a:solidFill>
                <a:latin typeface="Asap" panose="020F0504030202060203"/>
                <a:ea typeface="Asap" panose="020F0504030202060203"/>
                <a:cs typeface="Asap" panose="020F0504030202060203"/>
                <a:sym typeface="Asap" panose="020F0504030202060203"/>
              </a:rPr>
              <a:t>giúp</a:t>
            </a:r>
            <a:r>
              <a:rPr lang="en-US" sz="4305">
                <a:solidFill>
                  <a:srgbClr val="B44928"/>
                </a:solidFill>
                <a:latin typeface="Asap" panose="020F0504030202060203"/>
                <a:ea typeface="Asap" panose="020F0504030202060203"/>
                <a:cs typeface="Asap" panose="020F0504030202060203"/>
                <a:sym typeface="Asap" panose="020F0504030202060203"/>
              </a:rPr>
              <a:t> nhân viên kho tìm kiếm h</a:t>
            </a:r>
            <a:r>
              <a:rPr lang="en-US" sz="4305">
                <a:solidFill>
                  <a:srgbClr val="B44928"/>
                </a:solidFill>
                <a:latin typeface="Asap" panose="020F0504030202060203"/>
                <a:ea typeface="Asap" panose="020F0504030202060203"/>
                <a:cs typeface="Asap" panose="020F0504030202060203"/>
                <a:sym typeface="Asap" panose="020F0504030202060203"/>
              </a:rPr>
              <a:t>à</a:t>
            </a:r>
            <a:r>
              <a:rPr lang="en-US" sz="4305">
                <a:solidFill>
                  <a:srgbClr val="B44928"/>
                </a:solidFill>
                <a:latin typeface="Asap" panose="020F0504030202060203"/>
                <a:ea typeface="Asap" panose="020F0504030202060203"/>
                <a:cs typeface="Asap" panose="020F0504030202060203"/>
                <a:sym typeface="Asap" panose="020F0504030202060203"/>
              </a:rPr>
              <a:t>ng </a:t>
            </a:r>
            <a:r>
              <a:rPr lang="en-US" sz="4305">
                <a:solidFill>
                  <a:srgbClr val="B44928"/>
                </a:solidFill>
                <a:latin typeface="Asap" panose="020F0504030202060203"/>
                <a:ea typeface="Asap" panose="020F0504030202060203"/>
                <a:cs typeface="Asap" panose="020F0504030202060203"/>
                <a:sym typeface="Asap" panose="020F0504030202060203"/>
              </a:rPr>
              <a:t>hóa</a:t>
            </a:r>
            <a:r>
              <a:rPr lang="en-US" sz="4305">
                <a:solidFill>
                  <a:srgbClr val="B44928"/>
                </a:solidFill>
                <a:latin typeface="Asap" panose="020F0504030202060203"/>
                <a:ea typeface="Asap" panose="020F0504030202060203"/>
                <a:cs typeface="Asap" panose="020F0504030202060203"/>
                <a:sym typeface="Asap" panose="020F0504030202060203"/>
              </a:rPr>
              <a:t> chính </a:t>
            </a:r>
            <a:r>
              <a:rPr lang="en-US" sz="4305">
                <a:solidFill>
                  <a:srgbClr val="B44928"/>
                </a:solidFill>
                <a:latin typeface="Asap" panose="020F0504030202060203"/>
                <a:ea typeface="Asap" panose="020F0504030202060203"/>
                <a:cs typeface="Asap" panose="020F0504030202060203"/>
                <a:sym typeface="Asap" panose="020F0504030202060203"/>
              </a:rPr>
              <a:t>x</a:t>
            </a:r>
            <a:r>
              <a:rPr lang="en-US" sz="4305">
                <a:solidFill>
                  <a:srgbClr val="B44928"/>
                </a:solidFill>
                <a:latin typeface="Asap" panose="020F0504030202060203"/>
                <a:ea typeface="Asap" panose="020F0504030202060203"/>
                <a:cs typeface="Asap" panose="020F0504030202060203"/>
                <a:sym typeface="Asap" panose="020F0504030202060203"/>
              </a:rPr>
              <a:t>á</a:t>
            </a:r>
            <a:r>
              <a:rPr lang="en-US" sz="4305">
                <a:solidFill>
                  <a:srgbClr val="B44928"/>
                </a:solidFill>
                <a:latin typeface="Asap" panose="020F0504030202060203"/>
                <a:ea typeface="Asap" panose="020F0504030202060203"/>
                <a:cs typeface="Asap" panose="020F0504030202060203"/>
                <a:sym typeface="Asap" panose="020F0504030202060203"/>
              </a:rPr>
              <a:t>c</a:t>
            </a:r>
            <a:r>
              <a:rPr lang="en-US" sz="4305">
                <a:solidFill>
                  <a:srgbClr val="B44928"/>
                </a:solidFill>
                <a:latin typeface="Asap" panose="020F0504030202060203"/>
                <a:ea typeface="Asap" panose="020F0504030202060203"/>
                <a:cs typeface="Asap" panose="020F0504030202060203"/>
                <a:sym typeface="Asap" panose="020F0504030202060203"/>
              </a:rPr>
              <a:t> và nhanh ch</a:t>
            </a:r>
            <a:r>
              <a:rPr lang="en-US" sz="4305">
                <a:solidFill>
                  <a:srgbClr val="B44928"/>
                </a:solidFill>
                <a:latin typeface="Asap" panose="020F0504030202060203"/>
                <a:ea typeface="Asap" panose="020F0504030202060203"/>
                <a:cs typeface="Asap" panose="020F0504030202060203"/>
                <a:sym typeface="Asap" panose="020F0504030202060203"/>
              </a:rPr>
              <a:t>ó</a:t>
            </a:r>
            <a:r>
              <a:rPr lang="en-US" sz="4305">
                <a:solidFill>
                  <a:srgbClr val="B44928"/>
                </a:solidFill>
                <a:latin typeface="Asap" panose="020F0504030202060203"/>
                <a:ea typeface="Asap" panose="020F0504030202060203"/>
                <a:cs typeface="Asap" panose="020F0504030202060203"/>
                <a:sym typeface="Asap" panose="020F0504030202060203"/>
              </a:rPr>
              <a:t>ng h</a:t>
            </a:r>
            <a:r>
              <a:rPr lang="en-US" sz="4305">
                <a:solidFill>
                  <a:srgbClr val="B44928"/>
                </a:solidFill>
                <a:latin typeface="Asap" panose="020F0504030202060203"/>
                <a:ea typeface="Asap" panose="020F0504030202060203"/>
                <a:cs typeface="Asap" panose="020F0504030202060203"/>
                <a:sym typeface="Asap" panose="020F0504030202060203"/>
              </a:rPr>
              <a:t>ơ</a:t>
            </a:r>
            <a:r>
              <a:rPr lang="en-US" sz="4305">
                <a:solidFill>
                  <a:srgbClr val="B44928"/>
                </a:solidFill>
                <a:latin typeface="Asap" panose="020F0504030202060203"/>
                <a:ea typeface="Asap" panose="020F0504030202060203"/>
                <a:cs typeface="Asap" panose="020F0504030202060203"/>
                <a:sym typeface="Asap" panose="020F0504030202060203"/>
              </a:rPr>
              <a:t>n?</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HMW2: Làm thế nào chúng ta đảm bảo dữ liệu tồn kho chính xác mà không cần nhập thủ công?</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HMW3: Làm thế nào chúng ta tự động hóa quy trình nhập xuất hàng để tránh nhầm lẫn?</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HMW4: Làm thế nào chúng ta cải thiện giao diện để thao tác nhanh hơn?</a:t>
            </a:r>
            <a:endParaRPr lang="en-US" sz="4305">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rot="5743000">
            <a:off x="-4391736" y="-820042"/>
            <a:ext cx="11928993" cy="11927085"/>
          </a:xfrm>
          <a:custGeom>
            <a:avLst/>
            <a:gdLst/>
            <a:ahLst/>
            <a:cxnLst/>
            <a:rect l="l" t="t" r="r" b="b"/>
            <a:pathLst>
              <a:path w="11928993" h="11927085">
                <a:moveTo>
                  <a:pt x="0" y="0"/>
                </a:moveTo>
                <a:lnTo>
                  <a:pt x="11928993" y="0"/>
                </a:lnTo>
                <a:lnTo>
                  <a:pt x="11928993" y="11927084"/>
                </a:lnTo>
                <a:lnTo>
                  <a:pt x="0" y="11927084"/>
                </a:lnTo>
                <a:lnTo>
                  <a:pt x="0" y="0"/>
                </a:lnTo>
                <a:close/>
              </a:path>
            </a:pathLst>
          </a:custGeom>
          <a:blipFill>
            <a:blip r:embed="rId1"/>
            <a:stretch>
              <a:fillRect l="-11453" r="-9922"/>
            </a:stretch>
          </a:blipFill>
        </p:spPr>
      </p:sp>
      <p:sp>
        <p:nvSpPr>
          <p:cNvPr id="3" name="TextBox 3"/>
          <p:cNvSpPr txBox="1"/>
          <p:nvPr/>
        </p:nvSpPr>
        <p:spPr>
          <a:xfrm>
            <a:off x="1028700" y="914400"/>
            <a:ext cx="5545788" cy="2352926"/>
          </a:xfrm>
          <a:prstGeom prst="rect">
            <a:avLst/>
          </a:prstGeom>
        </p:spPr>
        <p:txBody>
          <a:bodyPr lIns="0" tIns="0" rIns="0" bIns="0" rtlCol="0" anchor="t">
            <a:spAutoFit/>
          </a:bodyPr>
          <a:lstStyle/>
          <a:p>
            <a:pPr algn="l">
              <a:lnSpc>
                <a:spcPts val="9315"/>
              </a:lnSpc>
            </a:pPr>
            <a:r>
              <a:rPr lang="en-US" sz="6950" spc="139">
                <a:solidFill>
                  <a:srgbClr val="B44928"/>
                </a:solidFill>
                <a:latin typeface="Asap" panose="020F0504030202060203"/>
                <a:ea typeface="Asap" panose="020F0504030202060203"/>
                <a:cs typeface="Asap" panose="020F0504030202060203"/>
                <a:sym typeface="Asap" panose="020F0504030202060203"/>
              </a:rPr>
              <a:t>1. CÁC CÂU HỎI HMW</a:t>
            </a:r>
            <a:endParaRPr lang="en-US" sz="6950" spc="139">
              <a:solidFill>
                <a:srgbClr val="B44928"/>
              </a:solidFill>
              <a:latin typeface="Asap" panose="020F0504030202060203"/>
              <a:ea typeface="Asap" panose="020F0504030202060203"/>
              <a:cs typeface="Asap" panose="020F0504030202060203"/>
              <a:sym typeface="Asap" panose="020F0504030202060203"/>
            </a:endParaRPr>
          </a:p>
        </p:txBody>
      </p:sp>
      <p:sp>
        <p:nvSpPr>
          <p:cNvPr id="4" name="TextBox 4"/>
          <p:cNvSpPr txBox="1"/>
          <p:nvPr/>
        </p:nvSpPr>
        <p:spPr>
          <a:xfrm>
            <a:off x="7481995" y="431506"/>
            <a:ext cx="10000878" cy="9120338"/>
          </a:xfrm>
          <a:prstGeom prst="rect">
            <a:avLst/>
          </a:prstGeom>
        </p:spPr>
        <p:txBody>
          <a:bodyPr lIns="0" tIns="0" rIns="0" bIns="0" rtlCol="0" anchor="t">
            <a:spAutoFit/>
          </a:bodyPr>
          <a:lstStyle/>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HMW5: Làm</a:t>
            </a:r>
            <a:r>
              <a:rPr lang="en-US" sz="4305">
                <a:solidFill>
                  <a:srgbClr val="B44928"/>
                </a:solidFill>
                <a:latin typeface="Asap" panose="020F0504030202060203"/>
                <a:ea typeface="Asap" panose="020F0504030202060203"/>
                <a:cs typeface="Asap" panose="020F0504030202060203"/>
                <a:sym typeface="Asap" panose="020F0504030202060203"/>
              </a:rPr>
              <a:t> thế nào c</a:t>
            </a:r>
            <a:r>
              <a:rPr lang="en-US" sz="4305">
                <a:solidFill>
                  <a:srgbClr val="B44928"/>
                </a:solidFill>
                <a:latin typeface="Asap" panose="020F0504030202060203"/>
                <a:ea typeface="Asap" panose="020F0504030202060203"/>
                <a:cs typeface="Asap" panose="020F0504030202060203"/>
                <a:sym typeface="Asap" panose="020F0504030202060203"/>
              </a:rPr>
              <a:t>húng ta </a:t>
            </a:r>
            <a:r>
              <a:rPr lang="en-US" sz="4305">
                <a:solidFill>
                  <a:srgbClr val="B44928"/>
                </a:solidFill>
                <a:latin typeface="Asap" panose="020F0504030202060203"/>
                <a:ea typeface="Asap" panose="020F0504030202060203"/>
                <a:cs typeface="Asap" panose="020F0504030202060203"/>
                <a:sym typeface="Asap" panose="020F0504030202060203"/>
              </a:rPr>
              <a:t>gợi ý vị trí lưu trữ tối ưu giúp</a:t>
            </a:r>
            <a:r>
              <a:rPr lang="en-US" sz="4305">
                <a:solidFill>
                  <a:srgbClr val="B44928"/>
                </a:solidFill>
                <a:latin typeface="Asap" panose="020F0504030202060203"/>
                <a:ea typeface="Asap" panose="020F0504030202060203"/>
                <a:cs typeface="Asap" panose="020F0504030202060203"/>
                <a:sym typeface="Asap" panose="020F0504030202060203"/>
              </a:rPr>
              <a:t> nhân viên dễ d</a:t>
            </a:r>
            <a:r>
              <a:rPr lang="en-US" sz="4305">
                <a:solidFill>
                  <a:srgbClr val="B44928"/>
                </a:solidFill>
                <a:latin typeface="Asap" panose="020F0504030202060203"/>
                <a:ea typeface="Asap" panose="020F0504030202060203"/>
                <a:cs typeface="Asap" panose="020F0504030202060203"/>
                <a:sym typeface="Asap" panose="020F0504030202060203"/>
              </a:rPr>
              <a:t>à</a:t>
            </a:r>
            <a:r>
              <a:rPr lang="en-US" sz="4305">
                <a:solidFill>
                  <a:srgbClr val="B44928"/>
                </a:solidFill>
                <a:latin typeface="Asap" panose="020F0504030202060203"/>
                <a:ea typeface="Asap" panose="020F0504030202060203"/>
                <a:cs typeface="Asap" panose="020F0504030202060203"/>
                <a:sym typeface="Asap" panose="020F0504030202060203"/>
              </a:rPr>
              <a:t>ng lấy, sắp </a:t>
            </a:r>
            <a:r>
              <a:rPr lang="en-US" sz="4305">
                <a:solidFill>
                  <a:srgbClr val="B44928"/>
                </a:solidFill>
                <a:latin typeface="Asap" panose="020F0504030202060203"/>
                <a:ea typeface="Asap" panose="020F0504030202060203"/>
                <a:cs typeface="Asap" panose="020F0504030202060203"/>
                <a:sym typeface="Asap" panose="020F0504030202060203"/>
              </a:rPr>
              <a:t>xếp</a:t>
            </a:r>
            <a:r>
              <a:rPr lang="en-US" sz="4305">
                <a:solidFill>
                  <a:srgbClr val="B44928"/>
                </a:solidFill>
                <a:latin typeface="Asap" panose="020F0504030202060203"/>
                <a:ea typeface="Asap" panose="020F0504030202060203"/>
                <a:cs typeface="Asap" panose="020F0504030202060203"/>
                <a:sym typeface="Asap" panose="020F0504030202060203"/>
              </a:rPr>
              <a:t> hàng?</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HMW6: Làm thế nào chúng ta để người dùng dễ tiếp cận, sử dụng hệ thống?</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HMW7: Làm thế nào chúng ta sắp xếp các tính năng trên giao diện giúp nhân viên thao tác nhanh hơn?</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HMW8: Làm thế nào chúng ta có thể hỗ trợ ngay trong hệ thống giúp nhân viên không bị gián đoạn công việc?</a:t>
            </a:r>
            <a:endParaRPr lang="en-US" sz="4305">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rot="5743000">
            <a:off x="-4391736" y="-820042"/>
            <a:ext cx="11928993" cy="11927085"/>
          </a:xfrm>
          <a:custGeom>
            <a:avLst/>
            <a:gdLst/>
            <a:ahLst/>
            <a:cxnLst/>
            <a:rect l="l" t="t" r="r" b="b"/>
            <a:pathLst>
              <a:path w="11928993" h="11927085">
                <a:moveTo>
                  <a:pt x="0" y="0"/>
                </a:moveTo>
                <a:lnTo>
                  <a:pt x="11928993" y="0"/>
                </a:lnTo>
                <a:lnTo>
                  <a:pt x="11928993" y="11927084"/>
                </a:lnTo>
                <a:lnTo>
                  <a:pt x="0" y="11927084"/>
                </a:lnTo>
                <a:lnTo>
                  <a:pt x="0" y="0"/>
                </a:lnTo>
                <a:close/>
              </a:path>
            </a:pathLst>
          </a:custGeom>
          <a:blipFill>
            <a:blip r:embed="rId1"/>
            <a:stretch>
              <a:fillRect l="-11453" r="-9922"/>
            </a:stretch>
          </a:blipFill>
        </p:spPr>
      </p:sp>
      <p:sp>
        <p:nvSpPr>
          <p:cNvPr id="3" name="TextBox 3"/>
          <p:cNvSpPr txBox="1"/>
          <p:nvPr/>
        </p:nvSpPr>
        <p:spPr>
          <a:xfrm>
            <a:off x="1028700" y="914400"/>
            <a:ext cx="5545788" cy="2352926"/>
          </a:xfrm>
          <a:prstGeom prst="rect">
            <a:avLst/>
          </a:prstGeom>
        </p:spPr>
        <p:txBody>
          <a:bodyPr lIns="0" tIns="0" rIns="0" bIns="0" rtlCol="0" anchor="t">
            <a:spAutoFit/>
          </a:bodyPr>
          <a:lstStyle/>
          <a:p>
            <a:pPr marL="0" lvl="0" indent="0" algn="l">
              <a:lnSpc>
                <a:spcPts val="9315"/>
              </a:lnSpc>
            </a:pPr>
            <a:r>
              <a:rPr lang="en-US" sz="6950" spc="139">
                <a:solidFill>
                  <a:srgbClr val="B44928"/>
                </a:solidFill>
                <a:latin typeface="Asap" panose="020F0504030202060203"/>
                <a:ea typeface="Asap" panose="020F0504030202060203"/>
                <a:cs typeface="Asap" panose="020F0504030202060203"/>
                <a:sym typeface="Asap" panose="020F0504030202060203"/>
              </a:rPr>
              <a:t>1. MỤC TIÊU NGHIÊN CỨU</a:t>
            </a:r>
            <a:endParaRPr lang="en-US" sz="6950" spc="139">
              <a:solidFill>
                <a:srgbClr val="B44928"/>
              </a:solidFill>
              <a:latin typeface="Asap" panose="020F0504030202060203"/>
              <a:ea typeface="Asap" panose="020F0504030202060203"/>
              <a:cs typeface="Asap" panose="020F0504030202060203"/>
              <a:sym typeface="Asap" panose="020F0504030202060203"/>
            </a:endParaRPr>
          </a:p>
        </p:txBody>
      </p:sp>
      <p:sp>
        <p:nvSpPr>
          <p:cNvPr id="4" name="TextBox 4"/>
          <p:cNvSpPr txBox="1"/>
          <p:nvPr/>
        </p:nvSpPr>
        <p:spPr>
          <a:xfrm>
            <a:off x="7866048" y="666471"/>
            <a:ext cx="9120758" cy="9120338"/>
          </a:xfrm>
          <a:prstGeom prst="rect">
            <a:avLst/>
          </a:prstGeom>
        </p:spPr>
        <p:txBody>
          <a:bodyPr lIns="0" tIns="0" rIns="0" bIns="0" rtlCol="0" anchor="t">
            <a:spAutoFit/>
          </a:bodyPr>
          <a:lstStyle/>
          <a:p>
            <a:pPr marL="929640" lvl="1" indent="-464820" algn="ctr">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Giải quyết các vấn đề: Hàng tồn kho không chính xác, khó khăn trong việc tìm kiếm, chi phí vận hành cao.</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Xây dựng hệ thống quản lý kho giúp doanh nghiệp, nhân viên kho, nhân viên bán hàng dễ dàng kiểm tra hàng tồn và tình trạng các mặt hàng trong kho.</a:t>
            </a:r>
            <a:r>
              <a:rPr lang="en-US" sz="4305">
                <a:solidFill>
                  <a:srgbClr val="B44928"/>
                </a:solidFill>
                <a:latin typeface="Asap" panose="020F0504030202060203"/>
                <a:ea typeface="Asap" panose="020F0504030202060203"/>
                <a:cs typeface="Asap" panose="020F0504030202060203"/>
                <a:sym typeface="Asap" panose="020F0504030202060203"/>
              </a:rPr>
              <a:t> Hệ thống có giao diện dễ sử dụng, đáp ứng các chức năng quan trọng</a:t>
            </a:r>
            <a:endParaRPr lang="en-US" sz="4305">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4067304" y="1939152"/>
            <a:ext cx="10153391" cy="7576742"/>
          </a:xfrm>
          <a:custGeom>
            <a:avLst/>
            <a:gdLst/>
            <a:ahLst/>
            <a:cxnLst/>
            <a:rect l="l" t="t" r="r" b="b"/>
            <a:pathLst>
              <a:path w="10153391" h="7576742">
                <a:moveTo>
                  <a:pt x="0" y="0"/>
                </a:moveTo>
                <a:lnTo>
                  <a:pt x="10153392" y="0"/>
                </a:lnTo>
                <a:lnTo>
                  <a:pt x="10153392" y="7576742"/>
                </a:lnTo>
                <a:lnTo>
                  <a:pt x="0" y="7576742"/>
                </a:lnTo>
                <a:lnTo>
                  <a:pt x="0" y="0"/>
                </a:lnTo>
                <a:close/>
              </a:path>
            </a:pathLst>
          </a:custGeom>
          <a:blipFill>
            <a:blip r:embed="rId1"/>
            <a:stretch>
              <a:fillRect/>
            </a:stretch>
          </a:blipFill>
        </p:spPr>
      </p:sp>
      <p:sp>
        <p:nvSpPr>
          <p:cNvPr id="3" name="TextBox 3"/>
          <p:cNvSpPr txBox="1"/>
          <p:nvPr/>
        </p:nvSpPr>
        <p:spPr>
          <a:xfrm>
            <a:off x="1806541" y="867435"/>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2. CÁC Ý TƯỞNG CHO CÂU HỎI HMW</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3192565" y="1939152"/>
            <a:ext cx="10448871" cy="7814453"/>
          </a:xfrm>
          <a:custGeom>
            <a:avLst/>
            <a:gdLst/>
            <a:ahLst/>
            <a:cxnLst/>
            <a:rect l="l" t="t" r="r" b="b"/>
            <a:pathLst>
              <a:path w="10448871" h="7814453">
                <a:moveTo>
                  <a:pt x="0" y="0"/>
                </a:moveTo>
                <a:lnTo>
                  <a:pt x="10448871" y="0"/>
                </a:lnTo>
                <a:lnTo>
                  <a:pt x="10448871" y="7814454"/>
                </a:lnTo>
                <a:lnTo>
                  <a:pt x="0" y="7814454"/>
                </a:lnTo>
                <a:lnTo>
                  <a:pt x="0" y="0"/>
                </a:lnTo>
                <a:close/>
              </a:path>
            </a:pathLst>
          </a:custGeom>
          <a:blipFill>
            <a:blip r:embed="rId1"/>
            <a:stretch>
              <a:fillRect/>
            </a:stretch>
          </a:blipFill>
        </p:spPr>
      </p:sp>
      <p:sp>
        <p:nvSpPr>
          <p:cNvPr id="3" name="TextBox 3"/>
          <p:cNvSpPr txBox="1"/>
          <p:nvPr/>
        </p:nvSpPr>
        <p:spPr>
          <a:xfrm>
            <a:off x="1806541" y="867435"/>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2. CÁC Ý TƯỞNG CHO CÂU HỎI HMW</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4365773" y="2122562"/>
            <a:ext cx="9509944" cy="7135738"/>
          </a:xfrm>
          <a:custGeom>
            <a:avLst/>
            <a:gdLst/>
            <a:ahLst/>
            <a:cxnLst/>
            <a:rect l="l" t="t" r="r" b="b"/>
            <a:pathLst>
              <a:path w="9509944" h="7135738">
                <a:moveTo>
                  <a:pt x="0" y="0"/>
                </a:moveTo>
                <a:lnTo>
                  <a:pt x="9509944" y="0"/>
                </a:lnTo>
                <a:lnTo>
                  <a:pt x="9509944" y="7135738"/>
                </a:lnTo>
                <a:lnTo>
                  <a:pt x="0" y="7135738"/>
                </a:lnTo>
                <a:lnTo>
                  <a:pt x="0" y="0"/>
                </a:lnTo>
                <a:close/>
              </a:path>
            </a:pathLst>
          </a:custGeom>
          <a:blipFill>
            <a:blip r:embed="rId1"/>
            <a:stretch>
              <a:fillRect/>
            </a:stretch>
          </a:blipFill>
        </p:spPr>
      </p:sp>
      <p:sp>
        <p:nvSpPr>
          <p:cNvPr id="3" name="TextBox 3"/>
          <p:cNvSpPr txBox="1"/>
          <p:nvPr/>
        </p:nvSpPr>
        <p:spPr>
          <a:xfrm>
            <a:off x="1806541" y="867435"/>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2. CÁC Ý TƯỞNG CHO CÂU HỎI HMW</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3836408" y="2223006"/>
            <a:ext cx="9393420" cy="7035294"/>
          </a:xfrm>
          <a:custGeom>
            <a:avLst/>
            <a:gdLst/>
            <a:ahLst/>
            <a:cxnLst/>
            <a:rect l="l" t="t" r="r" b="b"/>
            <a:pathLst>
              <a:path w="9393420" h="7035294">
                <a:moveTo>
                  <a:pt x="0" y="0"/>
                </a:moveTo>
                <a:lnTo>
                  <a:pt x="9393419" y="0"/>
                </a:lnTo>
                <a:lnTo>
                  <a:pt x="9393419" y="7035294"/>
                </a:lnTo>
                <a:lnTo>
                  <a:pt x="0" y="7035294"/>
                </a:lnTo>
                <a:lnTo>
                  <a:pt x="0" y="0"/>
                </a:lnTo>
                <a:close/>
              </a:path>
            </a:pathLst>
          </a:custGeom>
          <a:blipFill>
            <a:blip r:embed="rId1"/>
            <a:stretch>
              <a:fillRect/>
            </a:stretch>
          </a:blipFill>
        </p:spPr>
      </p:sp>
      <p:sp>
        <p:nvSpPr>
          <p:cNvPr id="3" name="TextBox 3"/>
          <p:cNvSpPr txBox="1"/>
          <p:nvPr/>
        </p:nvSpPr>
        <p:spPr>
          <a:xfrm>
            <a:off x="1806541" y="867435"/>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2. CÁC Ý TƯỞNG CHO CÂU HỎI HMW</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4140769" y="1939152"/>
            <a:ext cx="9458741" cy="7020784"/>
          </a:xfrm>
          <a:custGeom>
            <a:avLst/>
            <a:gdLst/>
            <a:ahLst/>
            <a:cxnLst/>
            <a:rect l="l" t="t" r="r" b="b"/>
            <a:pathLst>
              <a:path w="9458741" h="7020784">
                <a:moveTo>
                  <a:pt x="0" y="0"/>
                </a:moveTo>
                <a:lnTo>
                  <a:pt x="9458741" y="0"/>
                </a:lnTo>
                <a:lnTo>
                  <a:pt x="9458741" y="7020784"/>
                </a:lnTo>
                <a:lnTo>
                  <a:pt x="0" y="7020784"/>
                </a:lnTo>
                <a:lnTo>
                  <a:pt x="0" y="0"/>
                </a:lnTo>
                <a:close/>
              </a:path>
            </a:pathLst>
          </a:custGeom>
          <a:blipFill>
            <a:blip r:embed="rId1"/>
            <a:stretch>
              <a:fillRect/>
            </a:stretch>
          </a:blipFill>
        </p:spPr>
      </p:sp>
      <p:sp>
        <p:nvSpPr>
          <p:cNvPr id="3" name="TextBox 3"/>
          <p:cNvSpPr txBox="1"/>
          <p:nvPr/>
        </p:nvSpPr>
        <p:spPr>
          <a:xfrm>
            <a:off x="1806541" y="867435"/>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2. CÁC Ý TƯỞNG CHO CÂU HỎI HMW</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3790152" y="1939152"/>
            <a:ext cx="9538917" cy="7144040"/>
          </a:xfrm>
          <a:custGeom>
            <a:avLst/>
            <a:gdLst/>
            <a:ahLst/>
            <a:cxnLst/>
            <a:rect l="l" t="t" r="r" b="b"/>
            <a:pathLst>
              <a:path w="9538917" h="7144040">
                <a:moveTo>
                  <a:pt x="0" y="0"/>
                </a:moveTo>
                <a:lnTo>
                  <a:pt x="9538917" y="0"/>
                </a:lnTo>
                <a:lnTo>
                  <a:pt x="9538917" y="7144040"/>
                </a:lnTo>
                <a:lnTo>
                  <a:pt x="0" y="7144040"/>
                </a:lnTo>
                <a:lnTo>
                  <a:pt x="0" y="0"/>
                </a:lnTo>
                <a:close/>
              </a:path>
            </a:pathLst>
          </a:custGeom>
          <a:blipFill>
            <a:blip r:embed="rId1"/>
            <a:stretch>
              <a:fillRect/>
            </a:stretch>
          </a:blipFill>
        </p:spPr>
      </p:sp>
      <p:sp>
        <p:nvSpPr>
          <p:cNvPr id="3" name="TextBox 3"/>
          <p:cNvSpPr txBox="1"/>
          <p:nvPr/>
        </p:nvSpPr>
        <p:spPr>
          <a:xfrm>
            <a:off x="1806541" y="867435"/>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2. CÁC Ý TƯỞNG CHO CÂU HỎI HMW</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4012960" y="2221897"/>
            <a:ext cx="9057065" cy="6814843"/>
          </a:xfrm>
          <a:custGeom>
            <a:avLst/>
            <a:gdLst/>
            <a:ahLst/>
            <a:cxnLst/>
            <a:rect l="l" t="t" r="r" b="b"/>
            <a:pathLst>
              <a:path w="9057065" h="6814843">
                <a:moveTo>
                  <a:pt x="0" y="0"/>
                </a:moveTo>
                <a:lnTo>
                  <a:pt x="9057064" y="0"/>
                </a:lnTo>
                <a:lnTo>
                  <a:pt x="9057064" y="6814843"/>
                </a:lnTo>
                <a:lnTo>
                  <a:pt x="0" y="6814843"/>
                </a:lnTo>
                <a:lnTo>
                  <a:pt x="0" y="0"/>
                </a:lnTo>
                <a:close/>
              </a:path>
            </a:pathLst>
          </a:custGeom>
          <a:blipFill>
            <a:blip r:embed="rId1"/>
            <a:stretch>
              <a:fillRect/>
            </a:stretch>
          </a:blipFill>
        </p:spPr>
      </p:sp>
      <p:sp>
        <p:nvSpPr>
          <p:cNvPr id="3" name="TextBox 3"/>
          <p:cNvSpPr txBox="1"/>
          <p:nvPr/>
        </p:nvSpPr>
        <p:spPr>
          <a:xfrm>
            <a:off x="1806541" y="867435"/>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2. CÁC Ý TƯỞNG CHO CÂU HỎI HMW</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4044532" y="2223761"/>
            <a:ext cx="9002541" cy="6704020"/>
          </a:xfrm>
          <a:custGeom>
            <a:avLst/>
            <a:gdLst/>
            <a:ahLst/>
            <a:cxnLst/>
            <a:rect l="l" t="t" r="r" b="b"/>
            <a:pathLst>
              <a:path w="9002541" h="6704020">
                <a:moveTo>
                  <a:pt x="0" y="0"/>
                </a:moveTo>
                <a:lnTo>
                  <a:pt x="9002541" y="0"/>
                </a:lnTo>
                <a:lnTo>
                  <a:pt x="9002541" y="6704020"/>
                </a:lnTo>
                <a:lnTo>
                  <a:pt x="0" y="6704020"/>
                </a:lnTo>
                <a:lnTo>
                  <a:pt x="0" y="0"/>
                </a:lnTo>
                <a:close/>
              </a:path>
            </a:pathLst>
          </a:custGeom>
          <a:blipFill>
            <a:blip r:embed="rId1"/>
            <a:stretch>
              <a:fillRect/>
            </a:stretch>
          </a:blipFill>
        </p:spPr>
      </p:sp>
      <p:sp>
        <p:nvSpPr>
          <p:cNvPr id="3" name="TextBox 3"/>
          <p:cNvSpPr txBox="1"/>
          <p:nvPr/>
        </p:nvSpPr>
        <p:spPr>
          <a:xfrm>
            <a:off x="1806541" y="867435"/>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2. CÁC Ý TƯỞNG CHO CÂU HỎI HMW</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rot="5743000">
            <a:off x="-4391736" y="-820042"/>
            <a:ext cx="11928993" cy="11927085"/>
          </a:xfrm>
          <a:custGeom>
            <a:avLst/>
            <a:gdLst/>
            <a:ahLst/>
            <a:cxnLst/>
            <a:rect l="l" t="t" r="r" b="b"/>
            <a:pathLst>
              <a:path w="11928993" h="11927085">
                <a:moveTo>
                  <a:pt x="0" y="0"/>
                </a:moveTo>
                <a:lnTo>
                  <a:pt x="11928993" y="0"/>
                </a:lnTo>
                <a:lnTo>
                  <a:pt x="11928993" y="11927084"/>
                </a:lnTo>
                <a:lnTo>
                  <a:pt x="0" y="11927084"/>
                </a:lnTo>
                <a:lnTo>
                  <a:pt x="0" y="0"/>
                </a:lnTo>
                <a:close/>
              </a:path>
            </a:pathLst>
          </a:custGeom>
          <a:blipFill>
            <a:blip r:embed="rId1"/>
            <a:stretch>
              <a:fillRect l="-11453" r="-9922"/>
            </a:stretch>
          </a:blipFill>
        </p:spPr>
      </p:sp>
      <p:sp>
        <p:nvSpPr>
          <p:cNvPr id="3" name="TextBox 3"/>
          <p:cNvSpPr txBox="1"/>
          <p:nvPr/>
        </p:nvSpPr>
        <p:spPr>
          <a:xfrm>
            <a:off x="1028700" y="914400"/>
            <a:ext cx="5545788" cy="3534026"/>
          </a:xfrm>
          <a:prstGeom prst="rect">
            <a:avLst/>
          </a:prstGeom>
        </p:spPr>
        <p:txBody>
          <a:bodyPr lIns="0" tIns="0" rIns="0" bIns="0" rtlCol="0" anchor="t">
            <a:spAutoFit/>
          </a:bodyPr>
          <a:lstStyle/>
          <a:p>
            <a:pPr algn="l">
              <a:lnSpc>
                <a:spcPts val="9315"/>
              </a:lnSpc>
            </a:pPr>
            <a:r>
              <a:rPr lang="en-US" sz="6950" spc="139">
                <a:solidFill>
                  <a:srgbClr val="B44928"/>
                </a:solidFill>
                <a:latin typeface="Asap" panose="020F0504030202060203"/>
                <a:ea typeface="Asap" panose="020F0504030202060203"/>
                <a:cs typeface="Asap" panose="020F0504030202060203"/>
                <a:sym typeface="Asap" panose="020F0504030202060203"/>
              </a:rPr>
              <a:t>3. CÁC Ý TƯỞNG ĐƯỢC CHỌN</a:t>
            </a:r>
            <a:endParaRPr lang="en-US" sz="6950" spc="139">
              <a:solidFill>
                <a:srgbClr val="B44928"/>
              </a:solidFill>
              <a:latin typeface="Asap" panose="020F0504030202060203"/>
              <a:ea typeface="Asap" panose="020F0504030202060203"/>
              <a:cs typeface="Asap" panose="020F0504030202060203"/>
              <a:sym typeface="Asap" panose="020F0504030202060203"/>
            </a:endParaRPr>
          </a:p>
        </p:txBody>
      </p:sp>
      <p:sp>
        <p:nvSpPr>
          <p:cNvPr id="4" name="TextBox 4"/>
          <p:cNvSpPr txBox="1"/>
          <p:nvPr/>
        </p:nvSpPr>
        <p:spPr>
          <a:xfrm>
            <a:off x="7481995" y="431506"/>
            <a:ext cx="10000878" cy="9120338"/>
          </a:xfrm>
          <a:prstGeom prst="rect">
            <a:avLst/>
          </a:prstGeom>
        </p:spPr>
        <p:txBody>
          <a:bodyPr lIns="0" tIns="0" rIns="0" bIns="0" rtlCol="0" anchor="t">
            <a:spAutoFit/>
          </a:bodyPr>
          <a:lstStyle/>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Tí</a:t>
            </a:r>
            <a:r>
              <a:rPr lang="en-US" sz="4305">
                <a:solidFill>
                  <a:srgbClr val="B44928"/>
                </a:solidFill>
                <a:latin typeface="Asap" panose="020F0504030202060203"/>
                <a:ea typeface="Asap" panose="020F0504030202060203"/>
                <a:cs typeface="Asap" panose="020F0504030202060203"/>
                <a:sym typeface="Asap" panose="020F0504030202060203"/>
              </a:rPr>
              <a:t>c</a:t>
            </a:r>
            <a:r>
              <a:rPr lang="en-US" sz="4305">
                <a:solidFill>
                  <a:srgbClr val="B44928"/>
                </a:solidFill>
                <a:latin typeface="Asap" panose="020F0504030202060203"/>
                <a:ea typeface="Asap" panose="020F0504030202060203"/>
                <a:cs typeface="Asap" panose="020F0504030202060203"/>
                <a:sym typeface="Asap" panose="020F0504030202060203"/>
              </a:rPr>
              <a:t>h hợ</a:t>
            </a:r>
            <a:r>
              <a:rPr lang="en-US" sz="4305">
                <a:solidFill>
                  <a:srgbClr val="B44928"/>
                </a:solidFill>
                <a:latin typeface="Asap" panose="020F0504030202060203"/>
                <a:ea typeface="Asap" panose="020F0504030202060203"/>
                <a:cs typeface="Asap" panose="020F0504030202060203"/>
                <a:sym typeface="Asap" panose="020F0504030202060203"/>
              </a:rPr>
              <a:t>p</a:t>
            </a:r>
            <a:r>
              <a:rPr lang="en-US" sz="4305">
                <a:solidFill>
                  <a:srgbClr val="B44928"/>
                </a:solidFill>
                <a:latin typeface="Asap" panose="020F0504030202060203"/>
                <a:ea typeface="Asap" panose="020F0504030202060203"/>
                <a:cs typeface="Asap" panose="020F0504030202060203"/>
                <a:sym typeface="Asap" panose="020F0504030202060203"/>
              </a:rPr>
              <a:t> c</a:t>
            </a:r>
            <a:r>
              <a:rPr lang="en-US" sz="4305">
                <a:solidFill>
                  <a:srgbClr val="B44928"/>
                </a:solidFill>
                <a:latin typeface="Asap" panose="020F0504030202060203"/>
                <a:ea typeface="Asap" panose="020F0504030202060203"/>
                <a:cs typeface="Asap" panose="020F0504030202060203"/>
                <a:sym typeface="Asap" panose="020F0504030202060203"/>
              </a:rPr>
              <a:t>ô</a:t>
            </a:r>
            <a:r>
              <a:rPr lang="en-US" sz="4305">
                <a:solidFill>
                  <a:srgbClr val="B44928"/>
                </a:solidFill>
                <a:latin typeface="Asap" panose="020F0504030202060203"/>
                <a:ea typeface="Asap" panose="020F0504030202060203"/>
                <a:cs typeface="Asap" panose="020F0504030202060203"/>
                <a:sym typeface="Asap" panose="020F0504030202060203"/>
              </a:rPr>
              <a:t>ng nghệ </a:t>
            </a:r>
            <a:r>
              <a:rPr lang="en-US" sz="4305">
                <a:solidFill>
                  <a:srgbClr val="B44928"/>
                </a:solidFill>
                <a:latin typeface="Asap" panose="020F0504030202060203"/>
                <a:ea typeface="Asap" panose="020F0504030202060203"/>
                <a:cs typeface="Asap" panose="020F0504030202060203"/>
                <a:sym typeface="Asap" panose="020F0504030202060203"/>
              </a:rPr>
              <a:t>qué</a:t>
            </a:r>
            <a:r>
              <a:rPr lang="en-US" sz="4305">
                <a:solidFill>
                  <a:srgbClr val="B44928"/>
                </a:solidFill>
                <a:latin typeface="Asap" panose="020F0504030202060203"/>
                <a:ea typeface="Asap" panose="020F0504030202060203"/>
                <a:cs typeface="Asap" panose="020F0504030202060203"/>
                <a:sym typeface="Asap" panose="020F0504030202060203"/>
              </a:rPr>
              <a:t>t m</a:t>
            </a:r>
            <a:r>
              <a:rPr lang="en-US" sz="4305">
                <a:solidFill>
                  <a:srgbClr val="B44928"/>
                </a:solidFill>
                <a:latin typeface="Asap" panose="020F0504030202060203"/>
                <a:ea typeface="Asap" panose="020F0504030202060203"/>
                <a:cs typeface="Asap" panose="020F0504030202060203"/>
                <a:sym typeface="Asap" panose="020F0504030202060203"/>
              </a:rPr>
              <a:t>ã</a:t>
            </a:r>
            <a:r>
              <a:rPr lang="en-US" sz="4305">
                <a:solidFill>
                  <a:srgbClr val="B44928"/>
                </a:solidFill>
                <a:latin typeface="Asap" panose="020F0504030202060203"/>
                <a:ea typeface="Asap" panose="020F0504030202060203"/>
                <a:cs typeface="Asap" panose="020F0504030202060203"/>
                <a:sym typeface="Asap" panose="020F0504030202060203"/>
              </a:rPr>
              <a:t> </a:t>
            </a:r>
            <a:r>
              <a:rPr lang="en-US" sz="4305">
                <a:solidFill>
                  <a:srgbClr val="B44928"/>
                </a:solidFill>
                <a:latin typeface="Asap" panose="020F0504030202060203"/>
                <a:ea typeface="Asap" panose="020F0504030202060203"/>
                <a:cs typeface="Asap" panose="020F0504030202060203"/>
                <a:sym typeface="Asap" panose="020F0504030202060203"/>
              </a:rPr>
              <a:t>vạ</a:t>
            </a:r>
            <a:r>
              <a:rPr lang="en-US" sz="4305">
                <a:solidFill>
                  <a:srgbClr val="B44928"/>
                </a:solidFill>
                <a:latin typeface="Asap" panose="020F0504030202060203"/>
                <a:ea typeface="Asap" panose="020F0504030202060203"/>
                <a:cs typeface="Asap" panose="020F0504030202060203"/>
                <a:sym typeface="Asap" panose="020F0504030202060203"/>
              </a:rPr>
              <a:t>ch</a:t>
            </a:r>
            <a:r>
              <a:rPr lang="en-US" sz="4305">
                <a:solidFill>
                  <a:srgbClr val="B44928"/>
                </a:solidFill>
                <a:latin typeface="Asap" panose="020F0504030202060203"/>
                <a:ea typeface="Asap" panose="020F0504030202060203"/>
                <a:cs typeface="Asap" panose="020F0504030202060203"/>
                <a:sym typeface="Asap" panose="020F0504030202060203"/>
              </a:rPr>
              <a:t>/RFID</a:t>
            </a:r>
            <a:r>
              <a:rPr lang="en-US" sz="4305">
                <a:solidFill>
                  <a:srgbClr val="B44928"/>
                </a:solidFill>
                <a:latin typeface="Asap" panose="020F0504030202060203"/>
                <a:ea typeface="Asap" panose="020F0504030202060203"/>
                <a:cs typeface="Asap" panose="020F0504030202060203"/>
                <a:sym typeface="Asap" panose="020F0504030202060203"/>
              </a:rPr>
              <a:t> </a:t>
            </a:r>
            <a:r>
              <a:rPr lang="en-US" sz="4305">
                <a:solidFill>
                  <a:srgbClr val="B44928"/>
                </a:solidFill>
                <a:latin typeface="Asap" panose="020F0504030202060203"/>
                <a:ea typeface="Asap" panose="020F0504030202060203"/>
                <a:cs typeface="Asap" panose="020F0504030202060203"/>
                <a:sym typeface="Asap" panose="020F0504030202060203"/>
              </a:rPr>
              <a:t>giú</a:t>
            </a:r>
            <a:r>
              <a:rPr lang="en-US" sz="4305">
                <a:solidFill>
                  <a:srgbClr val="B44928"/>
                </a:solidFill>
                <a:latin typeface="Asap" panose="020F0504030202060203"/>
                <a:ea typeface="Asap" panose="020F0504030202060203"/>
                <a:cs typeface="Asap" panose="020F0504030202060203"/>
                <a:sym typeface="Asap" panose="020F0504030202060203"/>
              </a:rPr>
              <a:t>p xác </a:t>
            </a:r>
            <a:r>
              <a:rPr lang="en-US" sz="4305">
                <a:solidFill>
                  <a:srgbClr val="B44928"/>
                </a:solidFill>
                <a:latin typeface="Asap" panose="020F0504030202060203"/>
                <a:ea typeface="Asap" panose="020F0504030202060203"/>
                <a:cs typeface="Asap" panose="020F0504030202060203"/>
                <a:sym typeface="Asap" panose="020F0504030202060203"/>
              </a:rPr>
              <a:t>đị</a:t>
            </a:r>
            <a:r>
              <a:rPr lang="en-US" sz="4305">
                <a:solidFill>
                  <a:srgbClr val="B44928"/>
                </a:solidFill>
                <a:latin typeface="Asap" panose="020F0504030202060203"/>
                <a:ea typeface="Asap" panose="020F0504030202060203"/>
                <a:cs typeface="Asap" panose="020F0504030202060203"/>
                <a:sym typeface="Asap" panose="020F0504030202060203"/>
              </a:rPr>
              <a:t>nh </a:t>
            </a:r>
            <a:r>
              <a:rPr lang="en-US" sz="4305">
                <a:solidFill>
                  <a:srgbClr val="B44928"/>
                </a:solidFill>
                <a:latin typeface="Asap" panose="020F0504030202060203"/>
                <a:ea typeface="Asap" panose="020F0504030202060203"/>
                <a:cs typeface="Asap" panose="020F0504030202060203"/>
                <a:sym typeface="Asap" panose="020F0504030202060203"/>
              </a:rPr>
              <a:t>vị</a:t>
            </a:r>
            <a:r>
              <a:rPr lang="en-US" sz="4305">
                <a:solidFill>
                  <a:srgbClr val="B44928"/>
                </a:solidFill>
                <a:latin typeface="Asap" panose="020F0504030202060203"/>
                <a:ea typeface="Asap" panose="020F0504030202060203"/>
                <a:cs typeface="Asap" panose="020F0504030202060203"/>
                <a:sym typeface="Asap" panose="020F0504030202060203"/>
              </a:rPr>
              <a:t> tr</a:t>
            </a:r>
            <a:r>
              <a:rPr lang="en-US" sz="4305">
                <a:solidFill>
                  <a:srgbClr val="B44928"/>
                </a:solidFill>
                <a:latin typeface="Asap" panose="020F0504030202060203"/>
                <a:ea typeface="Asap" panose="020F0504030202060203"/>
                <a:cs typeface="Asap" panose="020F0504030202060203"/>
                <a:sym typeface="Asap" panose="020F0504030202060203"/>
              </a:rPr>
              <a:t>í</a:t>
            </a:r>
            <a:r>
              <a:rPr lang="en-US" sz="4305">
                <a:solidFill>
                  <a:srgbClr val="B44928"/>
                </a:solidFill>
                <a:latin typeface="Asap" panose="020F0504030202060203"/>
                <a:ea typeface="Asap" panose="020F0504030202060203"/>
                <a:cs typeface="Asap" panose="020F0504030202060203"/>
                <a:sym typeface="Asap" panose="020F0504030202060203"/>
              </a:rPr>
              <a:t> </a:t>
            </a:r>
            <a:r>
              <a:rPr lang="en-US" sz="4305">
                <a:solidFill>
                  <a:srgbClr val="B44928"/>
                </a:solidFill>
                <a:latin typeface="Asap" panose="020F0504030202060203"/>
                <a:ea typeface="Asap" panose="020F0504030202060203"/>
                <a:cs typeface="Asap" panose="020F0504030202060203"/>
                <a:sym typeface="Asap" panose="020F0504030202060203"/>
              </a:rPr>
              <a:t>sả</a:t>
            </a:r>
            <a:r>
              <a:rPr lang="en-US" sz="4305">
                <a:solidFill>
                  <a:srgbClr val="B44928"/>
                </a:solidFill>
                <a:latin typeface="Asap" panose="020F0504030202060203"/>
                <a:ea typeface="Asap" panose="020F0504030202060203"/>
                <a:cs typeface="Asap" panose="020F0504030202060203"/>
                <a:sym typeface="Asap" panose="020F0504030202060203"/>
              </a:rPr>
              <a:t>n ph</a:t>
            </a:r>
            <a:r>
              <a:rPr lang="en-US" sz="4305">
                <a:solidFill>
                  <a:srgbClr val="B44928"/>
                </a:solidFill>
                <a:latin typeface="Asap" panose="020F0504030202060203"/>
                <a:ea typeface="Asap" panose="020F0504030202060203"/>
                <a:cs typeface="Asap" panose="020F0504030202060203"/>
                <a:sym typeface="Asap" panose="020F0504030202060203"/>
              </a:rPr>
              <a:t>ẩ</a:t>
            </a:r>
            <a:r>
              <a:rPr lang="en-US" sz="4305">
                <a:solidFill>
                  <a:srgbClr val="B44928"/>
                </a:solidFill>
                <a:latin typeface="Asap" panose="020F0504030202060203"/>
                <a:ea typeface="Asap" panose="020F0504030202060203"/>
                <a:cs typeface="Asap" panose="020F0504030202060203"/>
                <a:sym typeface="Asap" panose="020F0504030202060203"/>
              </a:rPr>
              <a:t>m trong kho</a:t>
            </a:r>
            <a:r>
              <a:rPr lang="en-US" sz="4305">
                <a:solidFill>
                  <a:srgbClr val="B44928"/>
                </a:solidFill>
                <a:latin typeface="Asap" panose="020F0504030202060203"/>
                <a:ea typeface="Asap" panose="020F0504030202060203"/>
                <a:cs typeface="Asap" panose="020F0504030202060203"/>
                <a:sym typeface="Asap" panose="020F0504030202060203"/>
              </a:rPr>
              <a:t>.</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Đồng bộ hóa dữ liệu kho với hệ thống bán hàng để cập nhật số lượng theo thời gian thực.</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Áp dụng quy trình nhập xuất tự động bằng mã QR/mã vạch.</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Phân loại sản phẩm theo nhóm hàng dễ tiếp cận hơn.</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Tích hợp chatbot hỗ trợ ngay trong giao diện hệ thống.</a:t>
            </a:r>
            <a:endParaRPr lang="en-US" sz="4305">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rot="5743000">
            <a:off x="-4391736" y="-820042"/>
            <a:ext cx="11928993" cy="11927085"/>
          </a:xfrm>
          <a:custGeom>
            <a:avLst/>
            <a:gdLst/>
            <a:ahLst/>
            <a:cxnLst/>
            <a:rect l="l" t="t" r="r" b="b"/>
            <a:pathLst>
              <a:path w="11928993" h="11927085">
                <a:moveTo>
                  <a:pt x="0" y="0"/>
                </a:moveTo>
                <a:lnTo>
                  <a:pt x="11928993" y="0"/>
                </a:lnTo>
                <a:lnTo>
                  <a:pt x="11928993" y="11927084"/>
                </a:lnTo>
                <a:lnTo>
                  <a:pt x="0" y="11927084"/>
                </a:lnTo>
                <a:lnTo>
                  <a:pt x="0" y="0"/>
                </a:lnTo>
                <a:close/>
              </a:path>
            </a:pathLst>
          </a:custGeom>
          <a:blipFill>
            <a:blip r:embed="rId1"/>
            <a:stretch>
              <a:fillRect l="-11453" r="-9922"/>
            </a:stretch>
          </a:blipFill>
        </p:spPr>
      </p:sp>
      <p:sp>
        <p:nvSpPr>
          <p:cNvPr id="3" name="Freeform 3"/>
          <p:cNvSpPr/>
          <p:nvPr/>
        </p:nvSpPr>
        <p:spPr>
          <a:xfrm>
            <a:off x="8100764" y="1028700"/>
            <a:ext cx="7918036" cy="8229600"/>
          </a:xfrm>
          <a:custGeom>
            <a:avLst/>
            <a:gdLst/>
            <a:ahLst/>
            <a:cxnLst/>
            <a:rect l="l" t="t" r="r" b="b"/>
            <a:pathLst>
              <a:path w="7918036" h="8229600">
                <a:moveTo>
                  <a:pt x="0" y="0"/>
                </a:moveTo>
                <a:lnTo>
                  <a:pt x="7918036" y="0"/>
                </a:lnTo>
                <a:lnTo>
                  <a:pt x="7918036" y="8229600"/>
                </a:lnTo>
                <a:lnTo>
                  <a:pt x="0" y="8229600"/>
                </a:lnTo>
                <a:lnTo>
                  <a:pt x="0" y="0"/>
                </a:lnTo>
                <a:close/>
              </a:path>
            </a:pathLst>
          </a:custGeom>
          <a:blipFill>
            <a:blip r:embed="rId2"/>
            <a:stretch>
              <a:fillRect/>
            </a:stretch>
          </a:blipFill>
        </p:spPr>
      </p:sp>
      <p:sp>
        <p:nvSpPr>
          <p:cNvPr id="4" name="TextBox 4"/>
          <p:cNvSpPr txBox="1"/>
          <p:nvPr/>
        </p:nvSpPr>
        <p:spPr>
          <a:xfrm>
            <a:off x="196586" y="1058420"/>
            <a:ext cx="7130004" cy="2352926"/>
          </a:xfrm>
          <a:prstGeom prst="rect">
            <a:avLst/>
          </a:prstGeom>
        </p:spPr>
        <p:txBody>
          <a:bodyPr lIns="0" tIns="0" rIns="0" bIns="0" rtlCol="0" anchor="t">
            <a:spAutoFit/>
          </a:bodyPr>
          <a:lstStyle/>
          <a:p>
            <a:pPr algn="l">
              <a:lnSpc>
                <a:spcPts val="9315"/>
              </a:lnSpc>
            </a:pPr>
            <a:r>
              <a:rPr lang="en-US" sz="6950" spc="139">
                <a:solidFill>
                  <a:srgbClr val="B44928"/>
                </a:solidFill>
                <a:latin typeface="Asap" panose="020F0504030202060203"/>
                <a:ea typeface="Asap" panose="020F0504030202060203"/>
                <a:cs typeface="Asap" panose="020F0504030202060203"/>
                <a:sym typeface="Asap" panose="020F0504030202060203"/>
              </a:rPr>
              <a:t>4. INFORMATION ARCHITECTURE</a:t>
            </a:r>
            <a:endParaRPr lang="en-US" sz="6950" spc="139">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rot="5743000">
            <a:off x="-4391736" y="-820042"/>
            <a:ext cx="11928993" cy="11927085"/>
          </a:xfrm>
          <a:custGeom>
            <a:avLst/>
            <a:gdLst/>
            <a:ahLst/>
            <a:cxnLst/>
            <a:rect l="l" t="t" r="r" b="b"/>
            <a:pathLst>
              <a:path w="11928993" h="11927085">
                <a:moveTo>
                  <a:pt x="0" y="0"/>
                </a:moveTo>
                <a:lnTo>
                  <a:pt x="11928993" y="0"/>
                </a:lnTo>
                <a:lnTo>
                  <a:pt x="11928993" y="11927084"/>
                </a:lnTo>
                <a:lnTo>
                  <a:pt x="0" y="11927084"/>
                </a:lnTo>
                <a:lnTo>
                  <a:pt x="0" y="0"/>
                </a:lnTo>
                <a:close/>
              </a:path>
            </a:pathLst>
          </a:custGeom>
          <a:blipFill>
            <a:blip r:embed="rId1"/>
            <a:stretch>
              <a:fillRect l="-11453" r="-9922"/>
            </a:stretch>
          </a:blipFill>
        </p:spPr>
      </p:sp>
      <p:sp>
        <p:nvSpPr>
          <p:cNvPr id="3" name="TextBox 3"/>
          <p:cNvSpPr txBox="1"/>
          <p:nvPr/>
        </p:nvSpPr>
        <p:spPr>
          <a:xfrm>
            <a:off x="724658" y="1186437"/>
            <a:ext cx="6169873" cy="1171826"/>
          </a:xfrm>
          <a:prstGeom prst="rect">
            <a:avLst/>
          </a:prstGeom>
        </p:spPr>
        <p:txBody>
          <a:bodyPr lIns="0" tIns="0" rIns="0" bIns="0" rtlCol="0" anchor="t">
            <a:spAutoFit/>
          </a:bodyPr>
          <a:lstStyle/>
          <a:p>
            <a:pPr marL="0" lvl="0" indent="0" algn="l">
              <a:lnSpc>
                <a:spcPts val="9315"/>
              </a:lnSpc>
            </a:pPr>
            <a:r>
              <a:rPr lang="en-US" sz="6950" spc="139">
                <a:solidFill>
                  <a:srgbClr val="B44928"/>
                </a:solidFill>
                <a:latin typeface="Asap" panose="020F0504030202060203"/>
                <a:ea typeface="Asap" panose="020F0504030202060203"/>
                <a:cs typeface="Asap" panose="020F0504030202060203"/>
                <a:sym typeface="Asap" panose="020F0504030202060203"/>
              </a:rPr>
              <a:t>2. THÀNH VIÊN </a:t>
            </a:r>
            <a:endParaRPr lang="en-US" sz="6950" spc="139">
              <a:solidFill>
                <a:srgbClr val="B44928"/>
              </a:solidFill>
              <a:latin typeface="Asap" panose="020F0504030202060203"/>
              <a:ea typeface="Asap" panose="020F0504030202060203"/>
              <a:cs typeface="Asap" panose="020F0504030202060203"/>
              <a:sym typeface="Asap" panose="020F0504030202060203"/>
            </a:endParaRPr>
          </a:p>
        </p:txBody>
      </p:sp>
      <p:sp>
        <p:nvSpPr>
          <p:cNvPr id="4" name="TextBox 4"/>
          <p:cNvSpPr txBox="1"/>
          <p:nvPr/>
        </p:nvSpPr>
        <p:spPr>
          <a:xfrm>
            <a:off x="9144000" y="3236860"/>
            <a:ext cx="6183957" cy="4165559"/>
          </a:xfrm>
          <a:prstGeom prst="rect">
            <a:avLst/>
          </a:prstGeom>
        </p:spPr>
        <p:txBody>
          <a:bodyPr lIns="0" tIns="0" rIns="0" bIns="0" rtlCol="0" anchor="t">
            <a:spAutoFit/>
          </a:bodyPr>
          <a:lstStyle/>
          <a:p>
            <a:pPr marL="1026160" lvl="1" indent="-513080" algn="l">
              <a:lnSpc>
                <a:spcPts val="6650"/>
              </a:lnSpc>
              <a:buFont typeface="Arial" panose="020B0604020202020204"/>
              <a:buChar char="•"/>
            </a:pPr>
            <a:r>
              <a:rPr lang="en-US" sz="4750">
                <a:solidFill>
                  <a:srgbClr val="B44928"/>
                </a:solidFill>
                <a:latin typeface="Asap" panose="020F0504030202060203"/>
                <a:ea typeface="Asap" panose="020F0504030202060203"/>
                <a:cs typeface="Asap" panose="020F0504030202060203"/>
                <a:sym typeface="Asap" panose="020F0504030202060203"/>
              </a:rPr>
              <a:t>Lý Đình Vũ</a:t>
            </a:r>
            <a:endParaRPr lang="en-US" sz="4750">
              <a:solidFill>
                <a:srgbClr val="B44928"/>
              </a:solidFill>
              <a:latin typeface="Asap" panose="020F0504030202060203"/>
              <a:ea typeface="Asap" panose="020F0504030202060203"/>
              <a:cs typeface="Asap" panose="020F0504030202060203"/>
              <a:sym typeface="Asap" panose="020F0504030202060203"/>
            </a:endParaRPr>
          </a:p>
          <a:p>
            <a:pPr marL="1026160" lvl="1" indent="-513080" algn="l">
              <a:lnSpc>
                <a:spcPts val="6650"/>
              </a:lnSpc>
              <a:buFont typeface="Arial" panose="020B0604020202020204"/>
              <a:buChar char="•"/>
            </a:pPr>
            <a:r>
              <a:rPr lang="en-US" sz="4750">
                <a:solidFill>
                  <a:srgbClr val="B44928"/>
                </a:solidFill>
                <a:latin typeface="Asap" panose="020F0504030202060203"/>
                <a:ea typeface="Asap" panose="020F0504030202060203"/>
                <a:cs typeface="Asap" panose="020F0504030202060203"/>
                <a:sym typeface="Asap" panose="020F0504030202060203"/>
              </a:rPr>
              <a:t>Nguyễn Quang Duy</a:t>
            </a:r>
            <a:endParaRPr lang="en-US" sz="4750">
              <a:solidFill>
                <a:srgbClr val="B44928"/>
              </a:solidFill>
              <a:latin typeface="Asap" panose="020F0504030202060203"/>
              <a:ea typeface="Asap" panose="020F0504030202060203"/>
              <a:cs typeface="Asap" panose="020F0504030202060203"/>
              <a:sym typeface="Asap" panose="020F0504030202060203"/>
            </a:endParaRPr>
          </a:p>
          <a:p>
            <a:pPr marL="1026160" lvl="1" indent="-513080" algn="l">
              <a:lnSpc>
                <a:spcPts val="6650"/>
              </a:lnSpc>
              <a:buFont typeface="Arial" panose="020B0604020202020204"/>
              <a:buChar char="•"/>
            </a:pPr>
            <a:r>
              <a:rPr lang="en-US" sz="4750">
                <a:solidFill>
                  <a:srgbClr val="B44928"/>
                </a:solidFill>
                <a:latin typeface="Asap" panose="020F0504030202060203"/>
                <a:ea typeface="Asap" panose="020F0504030202060203"/>
                <a:cs typeface="Asap" panose="020F0504030202060203"/>
                <a:sym typeface="Asap" panose="020F0504030202060203"/>
              </a:rPr>
              <a:t>Nguyễn Hà Thanh</a:t>
            </a:r>
            <a:endParaRPr lang="en-US" sz="4750">
              <a:solidFill>
                <a:srgbClr val="B44928"/>
              </a:solidFill>
              <a:latin typeface="Asap" panose="020F0504030202060203"/>
              <a:ea typeface="Asap" panose="020F0504030202060203"/>
              <a:cs typeface="Asap" panose="020F0504030202060203"/>
              <a:sym typeface="Asap" panose="020F0504030202060203"/>
            </a:endParaRPr>
          </a:p>
          <a:p>
            <a:pPr marL="1026160" lvl="1" indent="-513080" algn="l">
              <a:lnSpc>
                <a:spcPts val="6650"/>
              </a:lnSpc>
              <a:buFont typeface="Arial" panose="020B0604020202020204"/>
              <a:buChar char="•"/>
            </a:pPr>
            <a:r>
              <a:rPr lang="en-US" sz="4750">
                <a:solidFill>
                  <a:srgbClr val="B44928"/>
                </a:solidFill>
                <a:latin typeface="Asap" panose="020F0504030202060203"/>
                <a:ea typeface="Asap" panose="020F0504030202060203"/>
                <a:cs typeface="Asap" panose="020F0504030202060203"/>
                <a:sym typeface="Asap" panose="020F0504030202060203"/>
              </a:rPr>
              <a:t>Tạ Danh Phong</a:t>
            </a:r>
            <a:endParaRPr lang="en-US" sz="4750">
              <a:solidFill>
                <a:srgbClr val="B44928"/>
              </a:solidFill>
              <a:latin typeface="Asap" panose="020F0504030202060203"/>
              <a:ea typeface="Asap" panose="020F0504030202060203"/>
              <a:cs typeface="Asap" panose="020F0504030202060203"/>
              <a:sym typeface="Asap" panose="020F0504030202060203"/>
            </a:endParaRPr>
          </a:p>
          <a:p>
            <a:pPr marL="1026160" lvl="1" indent="-513080" algn="l">
              <a:lnSpc>
                <a:spcPts val="6650"/>
              </a:lnSpc>
              <a:buFont typeface="Arial" panose="020B0604020202020204"/>
              <a:buChar char="•"/>
            </a:pPr>
            <a:r>
              <a:rPr lang="en-US" sz="4750">
                <a:solidFill>
                  <a:srgbClr val="B44928"/>
                </a:solidFill>
                <a:latin typeface="Asap" panose="020F0504030202060203"/>
                <a:ea typeface="Asap" panose="020F0504030202060203"/>
                <a:cs typeface="Asap" panose="020F0504030202060203"/>
                <a:sym typeface="Asap" panose="020F0504030202060203"/>
              </a:rPr>
              <a:t>Nguyễn Văn Phúc</a:t>
            </a:r>
            <a:r>
              <a:rPr lang="en-US" sz="4750">
                <a:solidFill>
                  <a:srgbClr val="B44928"/>
                </a:solidFill>
                <a:latin typeface="Asap" panose="020F0504030202060203"/>
                <a:ea typeface="Asap" panose="020F0504030202060203"/>
                <a:cs typeface="Asap" panose="020F0504030202060203"/>
                <a:sym typeface="Asap" panose="020F0504030202060203"/>
              </a:rPr>
              <a:t> </a:t>
            </a:r>
            <a:endParaRPr lang="en-US" sz="4750">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3281016" y="1700495"/>
            <a:ext cx="11126216" cy="7440657"/>
          </a:xfrm>
          <a:custGeom>
            <a:avLst/>
            <a:gdLst/>
            <a:ahLst/>
            <a:cxnLst/>
            <a:rect l="l" t="t" r="r" b="b"/>
            <a:pathLst>
              <a:path w="11126216" h="7440657">
                <a:moveTo>
                  <a:pt x="0" y="0"/>
                </a:moveTo>
                <a:lnTo>
                  <a:pt x="11126216" y="0"/>
                </a:lnTo>
                <a:lnTo>
                  <a:pt x="11126216" y="7440657"/>
                </a:lnTo>
                <a:lnTo>
                  <a:pt x="0" y="7440657"/>
                </a:lnTo>
                <a:lnTo>
                  <a:pt x="0" y="0"/>
                </a:lnTo>
                <a:close/>
              </a:path>
            </a:pathLst>
          </a:custGeom>
          <a:blipFill>
            <a:blip r:embed="rId1"/>
            <a:stretch>
              <a:fillRect/>
            </a:stretch>
          </a:blipFill>
        </p:spPr>
      </p:sp>
      <p:sp>
        <p:nvSpPr>
          <p:cNvPr id="3" name="TextBox 3"/>
          <p:cNvSpPr txBox="1"/>
          <p:nvPr/>
        </p:nvSpPr>
        <p:spPr>
          <a:xfrm>
            <a:off x="1630517" y="469029"/>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4. LOW FIDELITY WIREFRAME</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3643023" y="1601377"/>
            <a:ext cx="10471006" cy="7656923"/>
          </a:xfrm>
          <a:custGeom>
            <a:avLst/>
            <a:gdLst/>
            <a:ahLst/>
            <a:cxnLst/>
            <a:rect l="l" t="t" r="r" b="b"/>
            <a:pathLst>
              <a:path w="10471006" h="7656923">
                <a:moveTo>
                  <a:pt x="0" y="0"/>
                </a:moveTo>
                <a:lnTo>
                  <a:pt x="10471005" y="0"/>
                </a:lnTo>
                <a:lnTo>
                  <a:pt x="10471005" y="7656923"/>
                </a:lnTo>
                <a:lnTo>
                  <a:pt x="0" y="7656923"/>
                </a:lnTo>
                <a:lnTo>
                  <a:pt x="0" y="0"/>
                </a:lnTo>
                <a:close/>
              </a:path>
            </a:pathLst>
          </a:custGeom>
          <a:blipFill>
            <a:blip r:embed="rId1"/>
            <a:stretch>
              <a:fillRect/>
            </a:stretch>
          </a:blipFill>
        </p:spPr>
      </p:sp>
      <p:sp>
        <p:nvSpPr>
          <p:cNvPr id="3" name="TextBox 3"/>
          <p:cNvSpPr txBox="1"/>
          <p:nvPr/>
        </p:nvSpPr>
        <p:spPr>
          <a:xfrm>
            <a:off x="1630517" y="469029"/>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4. LOW FIDELITY WIREFRAME</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4063810" y="1728128"/>
            <a:ext cx="9808333" cy="7147822"/>
          </a:xfrm>
          <a:custGeom>
            <a:avLst/>
            <a:gdLst/>
            <a:ahLst/>
            <a:cxnLst/>
            <a:rect l="l" t="t" r="r" b="b"/>
            <a:pathLst>
              <a:path w="9808333" h="7147822">
                <a:moveTo>
                  <a:pt x="0" y="0"/>
                </a:moveTo>
                <a:lnTo>
                  <a:pt x="9808332" y="0"/>
                </a:lnTo>
                <a:lnTo>
                  <a:pt x="9808332" y="7147822"/>
                </a:lnTo>
                <a:lnTo>
                  <a:pt x="0" y="7147822"/>
                </a:lnTo>
                <a:lnTo>
                  <a:pt x="0" y="0"/>
                </a:lnTo>
                <a:close/>
              </a:path>
            </a:pathLst>
          </a:custGeom>
          <a:blipFill>
            <a:blip r:embed="rId1"/>
            <a:stretch>
              <a:fillRect/>
            </a:stretch>
          </a:blipFill>
        </p:spPr>
      </p:sp>
      <p:sp>
        <p:nvSpPr>
          <p:cNvPr id="3" name="TextBox 3"/>
          <p:cNvSpPr txBox="1"/>
          <p:nvPr/>
        </p:nvSpPr>
        <p:spPr>
          <a:xfrm>
            <a:off x="1630517" y="469029"/>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4. LOW FIDELITY WIREFRAME</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3962670" y="1540746"/>
            <a:ext cx="9446849" cy="7344925"/>
          </a:xfrm>
          <a:custGeom>
            <a:avLst/>
            <a:gdLst/>
            <a:ahLst/>
            <a:cxnLst/>
            <a:rect l="l" t="t" r="r" b="b"/>
            <a:pathLst>
              <a:path w="9446849" h="7344925">
                <a:moveTo>
                  <a:pt x="0" y="0"/>
                </a:moveTo>
                <a:lnTo>
                  <a:pt x="9446849" y="0"/>
                </a:lnTo>
                <a:lnTo>
                  <a:pt x="9446849" y="7344926"/>
                </a:lnTo>
                <a:lnTo>
                  <a:pt x="0" y="7344926"/>
                </a:lnTo>
                <a:lnTo>
                  <a:pt x="0" y="0"/>
                </a:lnTo>
                <a:close/>
              </a:path>
            </a:pathLst>
          </a:custGeom>
          <a:blipFill>
            <a:blip r:embed="rId1"/>
            <a:stretch>
              <a:fillRect/>
            </a:stretch>
          </a:blipFill>
        </p:spPr>
      </p:sp>
      <p:sp>
        <p:nvSpPr>
          <p:cNvPr id="3" name="TextBox 3"/>
          <p:cNvSpPr txBox="1"/>
          <p:nvPr/>
        </p:nvSpPr>
        <p:spPr>
          <a:xfrm>
            <a:off x="1630517" y="469029"/>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4. LOW FIDELITY WIREFRAME</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3908339" y="1690854"/>
            <a:ext cx="9548828" cy="7567446"/>
          </a:xfrm>
          <a:custGeom>
            <a:avLst/>
            <a:gdLst/>
            <a:ahLst/>
            <a:cxnLst/>
            <a:rect l="l" t="t" r="r" b="b"/>
            <a:pathLst>
              <a:path w="9548828" h="7567446">
                <a:moveTo>
                  <a:pt x="0" y="0"/>
                </a:moveTo>
                <a:lnTo>
                  <a:pt x="9548828" y="0"/>
                </a:lnTo>
                <a:lnTo>
                  <a:pt x="9548828" y="7567446"/>
                </a:lnTo>
                <a:lnTo>
                  <a:pt x="0" y="7567446"/>
                </a:lnTo>
                <a:lnTo>
                  <a:pt x="0" y="0"/>
                </a:lnTo>
                <a:close/>
              </a:path>
            </a:pathLst>
          </a:custGeom>
          <a:blipFill>
            <a:blip r:embed="rId1"/>
            <a:stretch>
              <a:fillRect/>
            </a:stretch>
          </a:blipFill>
        </p:spPr>
      </p:sp>
      <p:sp>
        <p:nvSpPr>
          <p:cNvPr id="3" name="TextBox 3"/>
          <p:cNvSpPr txBox="1"/>
          <p:nvPr/>
        </p:nvSpPr>
        <p:spPr>
          <a:xfrm>
            <a:off x="1630517" y="469029"/>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4. LOW FIDELITY WIREFRAME</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4089707" y="1540746"/>
            <a:ext cx="9403301" cy="7546149"/>
          </a:xfrm>
          <a:custGeom>
            <a:avLst/>
            <a:gdLst/>
            <a:ahLst/>
            <a:cxnLst/>
            <a:rect l="l" t="t" r="r" b="b"/>
            <a:pathLst>
              <a:path w="9403301" h="7546149">
                <a:moveTo>
                  <a:pt x="0" y="0"/>
                </a:moveTo>
                <a:lnTo>
                  <a:pt x="9403300" y="0"/>
                </a:lnTo>
                <a:lnTo>
                  <a:pt x="9403300" y="7546149"/>
                </a:lnTo>
                <a:lnTo>
                  <a:pt x="0" y="7546149"/>
                </a:lnTo>
                <a:lnTo>
                  <a:pt x="0" y="0"/>
                </a:lnTo>
                <a:close/>
              </a:path>
            </a:pathLst>
          </a:custGeom>
          <a:blipFill>
            <a:blip r:embed="rId1"/>
            <a:stretch>
              <a:fillRect/>
            </a:stretch>
          </a:blipFill>
        </p:spPr>
      </p:sp>
      <p:sp>
        <p:nvSpPr>
          <p:cNvPr id="3" name="TextBox 3"/>
          <p:cNvSpPr txBox="1"/>
          <p:nvPr/>
        </p:nvSpPr>
        <p:spPr>
          <a:xfrm>
            <a:off x="1630517" y="469029"/>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4. LOW FIDELITY WIREFRAME</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1397815" y="3589929"/>
            <a:ext cx="7570161" cy="4592052"/>
          </a:xfrm>
          <a:custGeom>
            <a:avLst/>
            <a:gdLst/>
            <a:ahLst/>
            <a:cxnLst/>
            <a:rect l="l" t="t" r="r" b="b"/>
            <a:pathLst>
              <a:path w="7570161" h="4592052">
                <a:moveTo>
                  <a:pt x="0" y="0"/>
                </a:moveTo>
                <a:lnTo>
                  <a:pt x="7570161" y="0"/>
                </a:lnTo>
                <a:lnTo>
                  <a:pt x="7570161" y="4592052"/>
                </a:lnTo>
                <a:lnTo>
                  <a:pt x="0" y="4592052"/>
                </a:lnTo>
                <a:lnTo>
                  <a:pt x="0" y="0"/>
                </a:lnTo>
                <a:close/>
              </a:path>
            </a:pathLst>
          </a:custGeom>
          <a:blipFill>
            <a:blip r:embed="rId1"/>
            <a:stretch>
              <a:fillRect/>
            </a:stretch>
          </a:blipFill>
        </p:spPr>
      </p:sp>
      <p:sp>
        <p:nvSpPr>
          <p:cNvPr id="3" name="Freeform 3"/>
          <p:cNvSpPr/>
          <p:nvPr/>
        </p:nvSpPr>
        <p:spPr>
          <a:xfrm>
            <a:off x="9590871" y="3589929"/>
            <a:ext cx="7668429" cy="4589439"/>
          </a:xfrm>
          <a:custGeom>
            <a:avLst/>
            <a:gdLst/>
            <a:ahLst/>
            <a:cxnLst/>
            <a:rect l="l" t="t" r="r" b="b"/>
            <a:pathLst>
              <a:path w="7668429" h="4589439">
                <a:moveTo>
                  <a:pt x="0" y="0"/>
                </a:moveTo>
                <a:lnTo>
                  <a:pt x="7668429" y="0"/>
                </a:lnTo>
                <a:lnTo>
                  <a:pt x="7668429" y="4589438"/>
                </a:lnTo>
                <a:lnTo>
                  <a:pt x="0" y="4589438"/>
                </a:lnTo>
                <a:lnTo>
                  <a:pt x="0" y="0"/>
                </a:lnTo>
                <a:close/>
              </a:path>
            </a:pathLst>
          </a:custGeom>
          <a:blipFill>
            <a:blip r:embed="rId2"/>
            <a:stretch>
              <a:fillRect/>
            </a:stretch>
          </a:blipFill>
        </p:spPr>
      </p:sp>
      <p:sp>
        <p:nvSpPr>
          <p:cNvPr id="4" name="TextBox 4"/>
          <p:cNvSpPr txBox="1"/>
          <p:nvPr/>
        </p:nvSpPr>
        <p:spPr>
          <a:xfrm>
            <a:off x="1630517" y="916704"/>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5. MID FIDELITY WIREFRAME</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
        <p:nvSpPr>
          <p:cNvPr id="5" name="TextBox 5"/>
          <p:cNvSpPr txBox="1"/>
          <p:nvPr/>
        </p:nvSpPr>
        <p:spPr>
          <a:xfrm>
            <a:off x="9590871" y="8103167"/>
            <a:ext cx="7668429" cy="589915"/>
          </a:xfrm>
          <a:prstGeom prst="rect">
            <a:avLst/>
          </a:prstGeom>
        </p:spPr>
        <p:txBody>
          <a:bodyPr lIns="0" tIns="0" rIns="0" bIns="0" rtlCol="0" anchor="t">
            <a:spAutoFit/>
          </a:bodyPr>
          <a:lstStyle/>
          <a:p>
            <a:pPr algn="ctr">
              <a:lnSpc>
                <a:spcPts val="4760"/>
              </a:lnSpc>
            </a:pPr>
            <a:r>
              <a:rPr lang="en-US" sz="3400">
                <a:solidFill>
                  <a:srgbClr val="B44928"/>
                </a:solidFill>
                <a:latin typeface="Asap" panose="020F0504030202060203"/>
                <a:ea typeface="Asap" panose="020F0504030202060203"/>
                <a:cs typeface="Asap" panose="020F0504030202060203"/>
                <a:sym typeface="Asap" panose="020F0504030202060203"/>
              </a:rPr>
              <a:t>Trang tìm kiếm</a:t>
            </a:r>
            <a:endParaRPr lang="en-US" sz="3400">
              <a:solidFill>
                <a:srgbClr val="B44928"/>
              </a:solidFill>
              <a:latin typeface="Asap" panose="020F0504030202060203"/>
              <a:ea typeface="Asap" panose="020F0504030202060203"/>
              <a:cs typeface="Asap" panose="020F0504030202060203"/>
              <a:sym typeface="Asap" panose="020F0504030202060203"/>
            </a:endParaRPr>
          </a:p>
        </p:txBody>
      </p:sp>
      <p:sp>
        <p:nvSpPr>
          <p:cNvPr id="6" name="TextBox 6"/>
          <p:cNvSpPr txBox="1"/>
          <p:nvPr/>
        </p:nvSpPr>
        <p:spPr>
          <a:xfrm>
            <a:off x="1299547" y="8103167"/>
            <a:ext cx="7668429" cy="589915"/>
          </a:xfrm>
          <a:prstGeom prst="rect">
            <a:avLst/>
          </a:prstGeom>
        </p:spPr>
        <p:txBody>
          <a:bodyPr lIns="0" tIns="0" rIns="0" bIns="0" rtlCol="0" anchor="t">
            <a:spAutoFit/>
          </a:bodyPr>
          <a:lstStyle/>
          <a:p>
            <a:pPr algn="ctr">
              <a:lnSpc>
                <a:spcPts val="4760"/>
              </a:lnSpc>
            </a:pPr>
            <a:r>
              <a:rPr lang="en-US" sz="3400">
                <a:solidFill>
                  <a:srgbClr val="B44928"/>
                </a:solidFill>
                <a:latin typeface="Asap" panose="020F0504030202060203"/>
                <a:ea typeface="Asap" panose="020F0504030202060203"/>
                <a:cs typeface="Asap" panose="020F0504030202060203"/>
                <a:sym typeface="Asap" panose="020F0504030202060203"/>
              </a:rPr>
              <a:t>Tổng quan</a:t>
            </a:r>
            <a:endParaRPr lang="en-US" sz="3400">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1028700" y="3358029"/>
            <a:ext cx="7904987" cy="4821339"/>
          </a:xfrm>
          <a:custGeom>
            <a:avLst/>
            <a:gdLst/>
            <a:ahLst/>
            <a:cxnLst/>
            <a:rect l="l" t="t" r="r" b="b"/>
            <a:pathLst>
              <a:path w="7904987" h="4821339">
                <a:moveTo>
                  <a:pt x="0" y="0"/>
                </a:moveTo>
                <a:lnTo>
                  <a:pt x="7904987" y="0"/>
                </a:lnTo>
                <a:lnTo>
                  <a:pt x="7904987" y="4821338"/>
                </a:lnTo>
                <a:lnTo>
                  <a:pt x="0" y="4821338"/>
                </a:lnTo>
                <a:lnTo>
                  <a:pt x="0" y="0"/>
                </a:lnTo>
                <a:close/>
              </a:path>
            </a:pathLst>
          </a:custGeom>
          <a:blipFill>
            <a:blip r:embed="rId1"/>
            <a:stretch>
              <a:fillRect/>
            </a:stretch>
          </a:blipFill>
        </p:spPr>
      </p:sp>
      <p:sp>
        <p:nvSpPr>
          <p:cNvPr id="3" name="Freeform 3"/>
          <p:cNvSpPr/>
          <p:nvPr/>
        </p:nvSpPr>
        <p:spPr>
          <a:xfrm>
            <a:off x="9590871" y="3358029"/>
            <a:ext cx="7961751" cy="4821339"/>
          </a:xfrm>
          <a:custGeom>
            <a:avLst/>
            <a:gdLst/>
            <a:ahLst/>
            <a:cxnLst/>
            <a:rect l="l" t="t" r="r" b="b"/>
            <a:pathLst>
              <a:path w="7961751" h="4821339">
                <a:moveTo>
                  <a:pt x="0" y="0"/>
                </a:moveTo>
                <a:lnTo>
                  <a:pt x="7961751" y="0"/>
                </a:lnTo>
                <a:lnTo>
                  <a:pt x="7961751" y="4821338"/>
                </a:lnTo>
                <a:lnTo>
                  <a:pt x="0" y="4821338"/>
                </a:lnTo>
                <a:lnTo>
                  <a:pt x="0" y="0"/>
                </a:lnTo>
                <a:close/>
              </a:path>
            </a:pathLst>
          </a:custGeom>
          <a:blipFill>
            <a:blip r:embed="rId2"/>
            <a:stretch>
              <a:fillRect/>
            </a:stretch>
          </a:blipFill>
        </p:spPr>
      </p:sp>
      <p:sp>
        <p:nvSpPr>
          <p:cNvPr id="4" name="TextBox 4"/>
          <p:cNvSpPr txBox="1"/>
          <p:nvPr/>
        </p:nvSpPr>
        <p:spPr>
          <a:xfrm>
            <a:off x="1630517" y="916704"/>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5. MID FIDELITY WIREFRAME</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
        <p:nvSpPr>
          <p:cNvPr id="5" name="TextBox 5"/>
          <p:cNvSpPr txBox="1"/>
          <p:nvPr/>
        </p:nvSpPr>
        <p:spPr>
          <a:xfrm>
            <a:off x="9590871" y="8103167"/>
            <a:ext cx="7668429" cy="589915"/>
          </a:xfrm>
          <a:prstGeom prst="rect">
            <a:avLst/>
          </a:prstGeom>
        </p:spPr>
        <p:txBody>
          <a:bodyPr lIns="0" tIns="0" rIns="0" bIns="0" rtlCol="0" anchor="t">
            <a:spAutoFit/>
          </a:bodyPr>
          <a:lstStyle/>
          <a:p>
            <a:pPr algn="ctr">
              <a:lnSpc>
                <a:spcPts val="4760"/>
              </a:lnSpc>
            </a:pPr>
            <a:r>
              <a:rPr lang="en-US" sz="3400">
                <a:solidFill>
                  <a:srgbClr val="B44928"/>
                </a:solidFill>
                <a:latin typeface="Asap" panose="020F0504030202060203"/>
                <a:ea typeface="Asap" panose="020F0504030202060203"/>
                <a:cs typeface="Asap" panose="020F0504030202060203"/>
                <a:sym typeface="Asap" panose="020F0504030202060203"/>
              </a:rPr>
              <a:t>Trang hàng tồn kho</a:t>
            </a:r>
            <a:endParaRPr lang="en-US" sz="3400">
              <a:solidFill>
                <a:srgbClr val="B44928"/>
              </a:solidFill>
              <a:latin typeface="Asap" panose="020F0504030202060203"/>
              <a:ea typeface="Asap" panose="020F0504030202060203"/>
              <a:cs typeface="Asap" panose="020F0504030202060203"/>
              <a:sym typeface="Asap" panose="020F0504030202060203"/>
            </a:endParaRPr>
          </a:p>
        </p:txBody>
      </p:sp>
      <p:sp>
        <p:nvSpPr>
          <p:cNvPr id="6" name="TextBox 6"/>
          <p:cNvSpPr txBox="1"/>
          <p:nvPr/>
        </p:nvSpPr>
        <p:spPr>
          <a:xfrm>
            <a:off x="1299547" y="8103167"/>
            <a:ext cx="7668429" cy="589915"/>
          </a:xfrm>
          <a:prstGeom prst="rect">
            <a:avLst/>
          </a:prstGeom>
        </p:spPr>
        <p:txBody>
          <a:bodyPr lIns="0" tIns="0" rIns="0" bIns="0" rtlCol="0" anchor="t">
            <a:spAutoFit/>
          </a:bodyPr>
          <a:lstStyle/>
          <a:p>
            <a:pPr algn="ctr">
              <a:lnSpc>
                <a:spcPts val="4760"/>
              </a:lnSpc>
            </a:pPr>
            <a:r>
              <a:rPr lang="en-US" sz="3400">
                <a:solidFill>
                  <a:srgbClr val="B44928"/>
                </a:solidFill>
                <a:latin typeface="Asap" panose="020F0504030202060203"/>
                <a:ea typeface="Asap" panose="020F0504030202060203"/>
                <a:cs typeface="Asap" panose="020F0504030202060203"/>
                <a:sym typeface="Asap" panose="020F0504030202060203"/>
              </a:rPr>
              <a:t>Trang nhập/ xuất hàng</a:t>
            </a:r>
            <a:endParaRPr lang="en-US" sz="3400">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857130" y="3421832"/>
            <a:ext cx="7885915" cy="4757535"/>
          </a:xfrm>
          <a:custGeom>
            <a:avLst/>
            <a:gdLst/>
            <a:ahLst/>
            <a:cxnLst/>
            <a:rect l="l" t="t" r="r" b="b"/>
            <a:pathLst>
              <a:path w="7885915" h="4757535">
                <a:moveTo>
                  <a:pt x="0" y="0"/>
                </a:moveTo>
                <a:lnTo>
                  <a:pt x="7885915" y="0"/>
                </a:lnTo>
                <a:lnTo>
                  <a:pt x="7885915" y="4757535"/>
                </a:lnTo>
                <a:lnTo>
                  <a:pt x="0" y="4757535"/>
                </a:lnTo>
                <a:lnTo>
                  <a:pt x="0" y="0"/>
                </a:lnTo>
                <a:close/>
              </a:path>
            </a:pathLst>
          </a:custGeom>
          <a:blipFill>
            <a:blip r:embed="rId1"/>
            <a:stretch>
              <a:fillRect/>
            </a:stretch>
          </a:blipFill>
        </p:spPr>
      </p:sp>
      <p:sp>
        <p:nvSpPr>
          <p:cNvPr id="3" name="Freeform 3"/>
          <p:cNvSpPr/>
          <p:nvPr/>
        </p:nvSpPr>
        <p:spPr>
          <a:xfrm>
            <a:off x="9590871" y="3421832"/>
            <a:ext cx="7929226" cy="4757535"/>
          </a:xfrm>
          <a:custGeom>
            <a:avLst/>
            <a:gdLst/>
            <a:ahLst/>
            <a:cxnLst/>
            <a:rect l="l" t="t" r="r" b="b"/>
            <a:pathLst>
              <a:path w="7929226" h="4757535">
                <a:moveTo>
                  <a:pt x="0" y="0"/>
                </a:moveTo>
                <a:lnTo>
                  <a:pt x="7929226" y="0"/>
                </a:lnTo>
                <a:lnTo>
                  <a:pt x="7929226" y="4757535"/>
                </a:lnTo>
                <a:lnTo>
                  <a:pt x="0" y="4757535"/>
                </a:lnTo>
                <a:lnTo>
                  <a:pt x="0" y="0"/>
                </a:lnTo>
                <a:close/>
              </a:path>
            </a:pathLst>
          </a:custGeom>
          <a:blipFill>
            <a:blip r:embed="rId2"/>
            <a:stretch>
              <a:fillRect/>
            </a:stretch>
          </a:blipFill>
        </p:spPr>
      </p:sp>
      <p:sp>
        <p:nvSpPr>
          <p:cNvPr id="4" name="TextBox 4"/>
          <p:cNvSpPr txBox="1"/>
          <p:nvPr/>
        </p:nvSpPr>
        <p:spPr>
          <a:xfrm>
            <a:off x="1630517" y="916704"/>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5. MID FIDELITY WIREFRAME</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
        <p:nvSpPr>
          <p:cNvPr id="5" name="TextBox 5"/>
          <p:cNvSpPr txBox="1"/>
          <p:nvPr/>
        </p:nvSpPr>
        <p:spPr>
          <a:xfrm>
            <a:off x="9590871" y="8103167"/>
            <a:ext cx="7668429" cy="589915"/>
          </a:xfrm>
          <a:prstGeom prst="rect">
            <a:avLst/>
          </a:prstGeom>
        </p:spPr>
        <p:txBody>
          <a:bodyPr lIns="0" tIns="0" rIns="0" bIns="0" rtlCol="0" anchor="t">
            <a:spAutoFit/>
          </a:bodyPr>
          <a:lstStyle/>
          <a:p>
            <a:pPr algn="ctr">
              <a:lnSpc>
                <a:spcPts val="4760"/>
              </a:lnSpc>
            </a:pPr>
            <a:r>
              <a:rPr lang="en-US" sz="3400">
                <a:solidFill>
                  <a:srgbClr val="B44928"/>
                </a:solidFill>
                <a:latin typeface="Asap" panose="020F0504030202060203"/>
                <a:ea typeface="Asap" panose="020F0504030202060203"/>
                <a:cs typeface="Asap" panose="020F0504030202060203"/>
                <a:sym typeface="Asap" panose="020F0504030202060203"/>
              </a:rPr>
              <a:t>Trang hỗ trợ người dùng</a:t>
            </a:r>
            <a:endParaRPr lang="en-US" sz="3400">
              <a:solidFill>
                <a:srgbClr val="B44928"/>
              </a:solidFill>
              <a:latin typeface="Asap" panose="020F0504030202060203"/>
              <a:ea typeface="Asap" panose="020F0504030202060203"/>
              <a:cs typeface="Asap" panose="020F0504030202060203"/>
              <a:sym typeface="Asap" panose="020F0504030202060203"/>
            </a:endParaRPr>
          </a:p>
        </p:txBody>
      </p:sp>
      <p:sp>
        <p:nvSpPr>
          <p:cNvPr id="6" name="TextBox 6"/>
          <p:cNvSpPr txBox="1"/>
          <p:nvPr/>
        </p:nvSpPr>
        <p:spPr>
          <a:xfrm>
            <a:off x="1299547" y="8103167"/>
            <a:ext cx="7668429" cy="589915"/>
          </a:xfrm>
          <a:prstGeom prst="rect">
            <a:avLst/>
          </a:prstGeom>
        </p:spPr>
        <p:txBody>
          <a:bodyPr lIns="0" tIns="0" rIns="0" bIns="0" rtlCol="0" anchor="t">
            <a:spAutoFit/>
          </a:bodyPr>
          <a:lstStyle/>
          <a:p>
            <a:pPr algn="ctr">
              <a:lnSpc>
                <a:spcPts val="4760"/>
              </a:lnSpc>
            </a:pPr>
            <a:r>
              <a:rPr lang="en-US" sz="3400">
                <a:solidFill>
                  <a:srgbClr val="B44928"/>
                </a:solidFill>
                <a:latin typeface="Asap" panose="020F0504030202060203"/>
                <a:ea typeface="Asap" panose="020F0504030202060203"/>
                <a:cs typeface="Asap" panose="020F0504030202060203"/>
                <a:sym typeface="Asap" panose="020F0504030202060203"/>
              </a:rPr>
              <a:t>Trang gợi ý vị trí</a:t>
            </a:r>
            <a:endParaRPr lang="en-US" sz="3400">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893679" y="3370049"/>
            <a:ext cx="7813886" cy="4903213"/>
          </a:xfrm>
          <a:custGeom>
            <a:avLst/>
            <a:gdLst/>
            <a:ahLst/>
            <a:cxnLst/>
            <a:rect l="l" t="t" r="r" b="b"/>
            <a:pathLst>
              <a:path w="7813886" h="4903213">
                <a:moveTo>
                  <a:pt x="0" y="0"/>
                </a:moveTo>
                <a:lnTo>
                  <a:pt x="7813886" y="0"/>
                </a:lnTo>
                <a:lnTo>
                  <a:pt x="7813886" y="4903213"/>
                </a:lnTo>
                <a:lnTo>
                  <a:pt x="0" y="4903213"/>
                </a:lnTo>
                <a:lnTo>
                  <a:pt x="0" y="0"/>
                </a:lnTo>
                <a:close/>
              </a:path>
            </a:pathLst>
          </a:custGeom>
          <a:blipFill>
            <a:blip r:embed="rId1"/>
            <a:stretch>
              <a:fillRect/>
            </a:stretch>
          </a:blipFill>
        </p:spPr>
      </p:sp>
      <p:sp>
        <p:nvSpPr>
          <p:cNvPr id="3" name="Freeform 3"/>
          <p:cNvSpPr/>
          <p:nvPr/>
        </p:nvSpPr>
        <p:spPr>
          <a:xfrm>
            <a:off x="9416806" y="3370049"/>
            <a:ext cx="7860863" cy="4903213"/>
          </a:xfrm>
          <a:custGeom>
            <a:avLst/>
            <a:gdLst/>
            <a:ahLst/>
            <a:cxnLst/>
            <a:rect l="l" t="t" r="r" b="b"/>
            <a:pathLst>
              <a:path w="7860863" h="4903213">
                <a:moveTo>
                  <a:pt x="0" y="0"/>
                </a:moveTo>
                <a:lnTo>
                  <a:pt x="7860863" y="0"/>
                </a:lnTo>
                <a:lnTo>
                  <a:pt x="7860863" y="4903213"/>
                </a:lnTo>
                <a:lnTo>
                  <a:pt x="0" y="4903213"/>
                </a:lnTo>
                <a:lnTo>
                  <a:pt x="0" y="0"/>
                </a:lnTo>
                <a:close/>
              </a:path>
            </a:pathLst>
          </a:custGeom>
          <a:blipFill>
            <a:blip r:embed="rId2"/>
            <a:stretch>
              <a:fillRect/>
            </a:stretch>
          </a:blipFill>
        </p:spPr>
      </p:sp>
      <p:sp>
        <p:nvSpPr>
          <p:cNvPr id="4" name="TextBox 4"/>
          <p:cNvSpPr txBox="1"/>
          <p:nvPr/>
        </p:nvSpPr>
        <p:spPr>
          <a:xfrm>
            <a:off x="1630517" y="916704"/>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6. HIGH FIDELITY WIREFRAME</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rot="5743000">
            <a:off x="-4391736" y="-820042"/>
            <a:ext cx="11928993" cy="11927085"/>
          </a:xfrm>
          <a:custGeom>
            <a:avLst/>
            <a:gdLst/>
            <a:ahLst/>
            <a:cxnLst/>
            <a:rect l="l" t="t" r="r" b="b"/>
            <a:pathLst>
              <a:path w="11928993" h="11927085">
                <a:moveTo>
                  <a:pt x="0" y="0"/>
                </a:moveTo>
                <a:lnTo>
                  <a:pt x="11928993" y="0"/>
                </a:lnTo>
                <a:lnTo>
                  <a:pt x="11928993" y="11927084"/>
                </a:lnTo>
                <a:lnTo>
                  <a:pt x="0" y="11927084"/>
                </a:lnTo>
                <a:lnTo>
                  <a:pt x="0" y="0"/>
                </a:lnTo>
                <a:close/>
              </a:path>
            </a:pathLst>
          </a:custGeom>
          <a:blipFill>
            <a:blip r:embed="rId1"/>
            <a:stretch>
              <a:fillRect l="-11453" r="-9922"/>
            </a:stretch>
          </a:blipFill>
        </p:spPr>
      </p:sp>
      <p:sp>
        <p:nvSpPr>
          <p:cNvPr id="3" name="TextBox 3"/>
          <p:cNvSpPr txBox="1"/>
          <p:nvPr/>
        </p:nvSpPr>
        <p:spPr>
          <a:xfrm>
            <a:off x="1028700" y="914400"/>
            <a:ext cx="5545788" cy="3534026"/>
          </a:xfrm>
          <a:prstGeom prst="rect">
            <a:avLst/>
          </a:prstGeom>
        </p:spPr>
        <p:txBody>
          <a:bodyPr lIns="0" tIns="0" rIns="0" bIns="0" rtlCol="0" anchor="t">
            <a:spAutoFit/>
          </a:bodyPr>
          <a:lstStyle/>
          <a:p>
            <a:pPr marL="0" lvl="0" indent="0" algn="l">
              <a:lnSpc>
                <a:spcPts val="9315"/>
              </a:lnSpc>
            </a:pPr>
            <a:r>
              <a:rPr lang="en-US" sz="6950" spc="139">
                <a:solidFill>
                  <a:srgbClr val="B44928"/>
                </a:solidFill>
                <a:latin typeface="Asap" panose="020F0504030202060203"/>
                <a:ea typeface="Asap" panose="020F0504030202060203"/>
                <a:cs typeface="Asap" panose="020F0504030202060203"/>
                <a:sym typeface="Asap" panose="020F0504030202060203"/>
              </a:rPr>
              <a:t>3. QUY TRÌNH TRIỂN KHAI DỰ ÁN</a:t>
            </a:r>
            <a:endParaRPr lang="en-US" sz="6950" spc="139">
              <a:solidFill>
                <a:srgbClr val="B44928"/>
              </a:solidFill>
              <a:latin typeface="Asap" panose="020F0504030202060203"/>
              <a:ea typeface="Asap" panose="020F0504030202060203"/>
              <a:cs typeface="Asap" panose="020F0504030202060203"/>
              <a:sym typeface="Asap" panose="020F0504030202060203"/>
            </a:endParaRPr>
          </a:p>
        </p:txBody>
      </p:sp>
      <p:sp>
        <p:nvSpPr>
          <p:cNvPr id="4" name="TextBox 4"/>
          <p:cNvSpPr txBox="1"/>
          <p:nvPr/>
        </p:nvSpPr>
        <p:spPr>
          <a:xfrm>
            <a:off x="7834043" y="1946646"/>
            <a:ext cx="9120758" cy="6072338"/>
          </a:xfrm>
          <a:prstGeom prst="rect">
            <a:avLst/>
          </a:prstGeom>
        </p:spPr>
        <p:txBody>
          <a:bodyPr lIns="0" tIns="0" rIns="0" bIns="0" rtlCol="0" anchor="t">
            <a:spAutoFit/>
          </a:bodyPr>
          <a:lstStyle/>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Quy trình được áp dụng là Design Thinking: là một quá trình lặp đi lặp lại, phi tuyến tính được sử</a:t>
            </a:r>
            <a:r>
              <a:rPr lang="en-US" sz="4305">
                <a:solidFill>
                  <a:srgbClr val="B44928"/>
                </a:solidFill>
                <a:latin typeface="Asap" panose="020F0504030202060203"/>
                <a:ea typeface="Asap" panose="020F0504030202060203"/>
                <a:cs typeface="Asap" panose="020F0504030202060203"/>
                <a:sym typeface="Asap" panose="020F0504030202060203"/>
              </a:rPr>
              <a:t> dụng để hiểu người dùng, thách thức các giả định, xác định lại vấn đề và phát triển các giải pháp sáng tạo</a:t>
            </a:r>
            <a:r>
              <a:rPr lang="en-US" sz="4305">
                <a:solidFill>
                  <a:srgbClr val="B44928"/>
                </a:solidFill>
                <a:latin typeface="Asap" panose="020F0504030202060203"/>
                <a:ea typeface="Asap" panose="020F0504030202060203"/>
                <a:cs typeface="Asap" panose="020F0504030202060203"/>
                <a:sym typeface="Asap" panose="020F0504030202060203"/>
              </a:rPr>
              <a:t> để tạo ra các nguyên mẫu và các thử nghiệm.</a:t>
            </a:r>
            <a:endParaRPr lang="en-US" sz="4305">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1028700" y="3374743"/>
            <a:ext cx="7869108" cy="4898519"/>
          </a:xfrm>
          <a:custGeom>
            <a:avLst/>
            <a:gdLst/>
            <a:ahLst/>
            <a:cxnLst/>
            <a:rect l="l" t="t" r="r" b="b"/>
            <a:pathLst>
              <a:path w="7869108" h="4898519">
                <a:moveTo>
                  <a:pt x="0" y="0"/>
                </a:moveTo>
                <a:lnTo>
                  <a:pt x="7869108" y="0"/>
                </a:lnTo>
                <a:lnTo>
                  <a:pt x="7869108" y="4898519"/>
                </a:lnTo>
                <a:lnTo>
                  <a:pt x="0" y="4898519"/>
                </a:lnTo>
                <a:lnTo>
                  <a:pt x="0" y="0"/>
                </a:lnTo>
                <a:close/>
              </a:path>
            </a:pathLst>
          </a:custGeom>
          <a:blipFill>
            <a:blip r:embed="rId1"/>
            <a:stretch>
              <a:fillRect/>
            </a:stretch>
          </a:blipFill>
        </p:spPr>
      </p:sp>
      <p:sp>
        <p:nvSpPr>
          <p:cNvPr id="3" name="Freeform 3"/>
          <p:cNvSpPr/>
          <p:nvPr/>
        </p:nvSpPr>
        <p:spPr>
          <a:xfrm>
            <a:off x="9761452" y="3374743"/>
            <a:ext cx="7869108" cy="4898519"/>
          </a:xfrm>
          <a:custGeom>
            <a:avLst/>
            <a:gdLst/>
            <a:ahLst/>
            <a:cxnLst/>
            <a:rect l="l" t="t" r="r" b="b"/>
            <a:pathLst>
              <a:path w="7869108" h="4898519">
                <a:moveTo>
                  <a:pt x="0" y="0"/>
                </a:moveTo>
                <a:lnTo>
                  <a:pt x="7869107" y="0"/>
                </a:lnTo>
                <a:lnTo>
                  <a:pt x="7869107" y="4898519"/>
                </a:lnTo>
                <a:lnTo>
                  <a:pt x="0" y="4898519"/>
                </a:lnTo>
                <a:lnTo>
                  <a:pt x="0" y="0"/>
                </a:lnTo>
                <a:close/>
              </a:path>
            </a:pathLst>
          </a:custGeom>
          <a:blipFill>
            <a:blip r:embed="rId2"/>
            <a:stretch>
              <a:fillRect/>
            </a:stretch>
          </a:blipFill>
        </p:spPr>
      </p:sp>
      <p:sp>
        <p:nvSpPr>
          <p:cNvPr id="4" name="TextBox 4"/>
          <p:cNvSpPr txBox="1"/>
          <p:nvPr/>
        </p:nvSpPr>
        <p:spPr>
          <a:xfrm>
            <a:off x="1630517" y="916704"/>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6. HIGH FIDELITY WIREFRAME</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a:off x="1009650" y="3374743"/>
            <a:ext cx="7883697" cy="4907601"/>
          </a:xfrm>
          <a:custGeom>
            <a:avLst/>
            <a:gdLst/>
            <a:ahLst/>
            <a:cxnLst/>
            <a:rect l="l" t="t" r="r" b="b"/>
            <a:pathLst>
              <a:path w="7883697" h="4907601">
                <a:moveTo>
                  <a:pt x="0" y="0"/>
                </a:moveTo>
                <a:lnTo>
                  <a:pt x="7883697" y="0"/>
                </a:lnTo>
                <a:lnTo>
                  <a:pt x="7883697" y="4907601"/>
                </a:lnTo>
                <a:lnTo>
                  <a:pt x="0" y="4907601"/>
                </a:lnTo>
                <a:lnTo>
                  <a:pt x="0" y="0"/>
                </a:lnTo>
                <a:close/>
              </a:path>
            </a:pathLst>
          </a:custGeom>
          <a:blipFill>
            <a:blip r:embed="rId1"/>
            <a:stretch>
              <a:fillRect/>
            </a:stretch>
          </a:blipFill>
        </p:spPr>
      </p:sp>
      <p:sp>
        <p:nvSpPr>
          <p:cNvPr id="3" name="Freeform 3"/>
          <p:cNvSpPr/>
          <p:nvPr/>
        </p:nvSpPr>
        <p:spPr>
          <a:xfrm>
            <a:off x="9658629" y="3374743"/>
            <a:ext cx="7883697" cy="4907601"/>
          </a:xfrm>
          <a:custGeom>
            <a:avLst/>
            <a:gdLst/>
            <a:ahLst/>
            <a:cxnLst/>
            <a:rect l="l" t="t" r="r" b="b"/>
            <a:pathLst>
              <a:path w="7883697" h="4907601">
                <a:moveTo>
                  <a:pt x="0" y="0"/>
                </a:moveTo>
                <a:lnTo>
                  <a:pt x="7883697" y="0"/>
                </a:lnTo>
                <a:lnTo>
                  <a:pt x="7883697" y="4907601"/>
                </a:lnTo>
                <a:lnTo>
                  <a:pt x="0" y="4907601"/>
                </a:lnTo>
                <a:lnTo>
                  <a:pt x="0" y="0"/>
                </a:lnTo>
                <a:close/>
              </a:path>
            </a:pathLst>
          </a:custGeom>
          <a:blipFill>
            <a:blip r:embed="rId2"/>
            <a:stretch>
              <a:fillRect/>
            </a:stretch>
          </a:blipFill>
        </p:spPr>
      </p:sp>
      <p:sp>
        <p:nvSpPr>
          <p:cNvPr id="4" name="TextBox 4"/>
          <p:cNvSpPr txBox="1"/>
          <p:nvPr/>
        </p:nvSpPr>
        <p:spPr>
          <a:xfrm>
            <a:off x="1630517" y="916704"/>
            <a:ext cx="14674918" cy="1071717"/>
          </a:xfrm>
          <a:prstGeom prst="rect">
            <a:avLst/>
          </a:prstGeom>
        </p:spPr>
        <p:txBody>
          <a:bodyPr lIns="0" tIns="0" rIns="0" bIns="0" rtlCol="0" anchor="t">
            <a:spAutoFit/>
          </a:bodyPr>
          <a:lstStyle/>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6. HIGH FIDELITY WIREFRAME</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TextBox 2"/>
          <p:cNvSpPr txBox="1"/>
          <p:nvPr/>
        </p:nvSpPr>
        <p:spPr>
          <a:xfrm>
            <a:off x="2696397" y="4673290"/>
            <a:ext cx="12895205" cy="1538446"/>
          </a:xfrm>
          <a:prstGeom prst="rect">
            <a:avLst/>
          </a:prstGeom>
        </p:spPr>
        <p:txBody>
          <a:bodyPr lIns="0" tIns="0" rIns="0" bIns="0" rtlCol="0" anchor="t">
            <a:spAutoFit/>
          </a:bodyPr>
          <a:lstStyle/>
          <a:p>
            <a:pPr marL="0" lvl="0" indent="0" algn="ctr">
              <a:lnSpc>
                <a:spcPts val="12155"/>
              </a:lnSpc>
            </a:pPr>
            <a:r>
              <a:rPr lang="en-US" sz="9725" spc="194">
                <a:solidFill>
                  <a:srgbClr val="B44928"/>
                </a:solidFill>
                <a:latin typeface="Asap" panose="020F0504030202060203"/>
                <a:ea typeface="Asap" panose="020F0504030202060203"/>
                <a:cs typeface="Asap" panose="020F0504030202060203"/>
                <a:sym typeface="Asap" panose="020F0504030202060203"/>
              </a:rPr>
              <a:t>IV. ĐÁNH GIÁ</a:t>
            </a:r>
            <a:endParaRPr lang="en-US" sz="9725" spc="194">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TextBox 2"/>
          <p:cNvSpPr txBox="1"/>
          <p:nvPr/>
        </p:nvSpPr>
        <p:spPr>
          <a:xfrm>
            <a:off x="1710528" y="329969"/>
            <a:ext cx="14674918" cy="2138517"/>
          </a:xfrm>
          <a:prstGeom prst="rect">
            <a:avLst/>
          </a:prstGeom>
        </p:spPr>
        <p:txBody>
          <a:bodyPr lIns="0" tIns="0" rIns="0" bIns="0" rtlCol="0" anchor="t">
            <a:spAutoFit/>
          </a:bodyPr>
          <a:lstStyle/>
          <a:p>
            <a:pPr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KẾT QUẢ HEURISTIC TRÊN </a:t>
            </a:r>
            <a:endParaRPr lang="en-US" sz="6725" spc="134">
              <a:solidFill>
                <a:srgbClr val="B44928"/>
              </a:solidFill>
              <a:latin typeface="Asap" panose="020F0504030202060203"/>
              <a:ea typeface="Asap" panose="020F0504030202060203"/>
              <a:cs typeface="Asap" panose="020F0504030202060203"/>
              <a:sym typeface="Asap" panose="020F0504030202060203"/>
            </a:endParaRPr>
          </a:p>
          <a:p>
            <a:pPr marL="0" lvl="0" indent="0" algn="ctr">
              <a:lnSpc>
                <a:spcPts val="8405"/>
              </a:lnSpc>
            </a:pPr>
            <a:r>
              <a:rPr lang="en-US" sz="6725" spc="134">
                <a:solidFill>
                  <a:srgbClr val="B44928"/>
                </a:solidFill>
                <a:latin typeface="Asap" panose="020F0504030202060203"/>
                <a:ea typeface="Asap" panose="020F0504030202060203"/>
                <a:cs typeface="Asap" panose="020F0504030202060203"/>
                <a:sym typeface="Asap" panose="020F0504030202060203"/>
              </a:rPr>
              <a:t>HIGH FIDELITY WIREFRAME</a:t>
            </a:r>
            <a:endParaRPr lang="en-US" sz="6725" spc="134">
              <a:solidFill>
                <a:srgbClr val="B44928"/>
              </a:solidFill>
              <a:latin typeface="Asap" panose="020F0504030202060203"/>
              <a:ea typeface="Asap" panose="020F0504030202060203"/>
              <a:cs typeface="Asap" panose="020F0504030202060203"/>
              <a:sym typeface="Asap" panose="020F0504030202060203"/>
            </a:endParaRPr>
          </a:p>
        </p:txBody>
      </p:sp>
      <p:graphicFrame>
        <p:nvGraphicFramePr>
          <p:cNvPr id="4" name="Table 3"/>
          <p:cNvGraphicFramePr/>
          <p:nvPr>
            <p:custDataLst>
              <p:tags r:id="rId1"/>
            </p:custDataLst>
          </p:nvPr>
        </p:nvGraphicFramePr>
        <p:xfrm>
          <a:off x="1280160" y="2600960"/>
          <a:ext cx="15727680" cy="6789420"/>
        </p:xfrm>
        <a:graphic>
          <a:graphicData uri="http://schemas.openxmlformats.org/drawingml/2006/table">
            <a:tbl>
              <a:tblPr/>
              <a:tblGrid>
                <a:gridCol w="5242560"/>
                <a:gridCol w="5242560"/>
                <a:gridCol w="5242560"/>
              </a:tblGrid>
              <a:tr h="617220">
                <a:tc>
                  <a:txBody>
                    <a:bodyPr/>
                    <a:p>
                      <a:pPr algn="ctr"/>
                      <a:r>
                        <a:rPr sz="2800">
                          <a:solidFill>
                            <a:srgbClr val="B44928"/>
                          </a:solidFill>
                          <a:latin typeface="Times New Roman" panose="02020603050405020304" charset="0"/>
                          <a:cs typeface="Times New Roman" panose="02020603050405020304" charset="0"/>
                        </a:rPr>
                        <a:t>Heuristic</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c>
                  <a:txBody>
                    <a:bodyPr/>
                    <a:p>
                      <a:pPr algn="ctr"/>
                      <a:r>
                        <a:rPr sz="2800">
                          <a:solidFill>
                            <a:srgbClr val="B44928"/>
                          </a:solidFill>
                          <a:latin typeface="Times New Roman" panose="02020603050405020304" charset="0"/>
                          <a:cs typeface="Times New Roman" panose="02020603050405020304" charset="0"/>
                        </a:rPr>
                        <a:t>Đánh giá tổng quan</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c>
                  <a:txBody>
                    <a:bodyPr/>
                    <a:p>
                      <a:pPr algn="ctr"/>
                      <a:r>
                        <a:rPr sz="2800">
                          <a:solidFill>
                            <a:srgbClr val="B44928"/>
                          </a:solidFill>
                          <a:latin typeface="Times New Roman" panose="02020603050405020304" charset="0"/>
                          <a:cs typeface="Times New Roman" panose="02020603050405020304" charset="0"/>
                        </a:rPr>
                        <a:t>Cần cải thiện</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r>
              <a:tr h="617220">
                <a:tc>
                  <a:txBody>
                    <a:bodyPr/>
                    <a:p>
                      <a:pPr algn="ctr"/>
                      <a:r>
                        <a:rPr sz="2800">
                          <a:solidFill>
                            <a:srgbClr val="B44928"/>
                          </a:solidFill>
                          <a:latin typeface="Times New Roman" panose="02020603050405020304" charset="0"/>
                          <a:cs typeface="Times New Roman" panose="02020603050405020304" charset="0"/>
                        </a:rPr>
                        <a:t>1. Trạng thái hệ thống</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c>
                  <a:txBody>
                    <a:bodyPr/>
                    <a:p>
                      <a:pPr algn="ctr"/>
                      <a:r>
                        <a:rPr sz="2800">
                          <a:solidFill>
                            <a:srgbClr val="B44928"/>
                          </a:solidFill>
                          <a:latin typeface="Times New Roman" panose="02020603050405020304" charset="0"/>
                          <a:cs typeface="Times New Roman" panose="02020603050405020304" charset="0"/>
                        </a:rPr>
                        <a:t>Có</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c>
                  <a:txBody>
                    <a:bodyPr/>
                    <a:p>
                      <a:pPr algn="ctr"/>
                      <a:r>
                        <a:rPr sz="2800">
                          <a:solidFill>
                            <a:srgbClr val="B44928"/>
                          </a:solidFill>
                          <a:latin typeface="Times New Roman" panose="02020603050405020304" charset="0"/>
                          <a:cs typeface="Times New Roman" panose="02020603050405020304" charset="0"/>
                        </a:rPr>
                        <a:t>Thêm feedback giao diện</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r>
              <a:tr h="617220">
                <a:tc>
                  <a:txBody>
                    <a:bodyPr/>
                    <a:p>
                      <a:pPr algn="ctr"/>
                      <a:r>
                        <a:rPr sz="2800">
                          <a:solidFill>
                            <a:srgbClr val="B44928"/>
                          </a:solidFill>
                          <a:latin typeface="Times New Roman" panose="02020603050405020304" charset="0"/>
                          <a:cs typeface="Times New Roman" panose="02020603050405020304" charset="0"/>
                        </a:rPr>
                        <a:t>2. Phù hợp thế giới thực</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c>
                  <a:txBody>
                    <a:bodyPr/>
                    <a:p>
                      <a:pPr algn="ctr"/>
                      <a:r>
                        <a:rPr sz="2800">
                          <a:solidFill>
                            <a:srgbClr val="B44928"/>
                          </a:solidFill>
                          <a:latin typeface="Times New Roman" panose="02020603050405020304" charset="0"/>
                          <a:cs typeface="Times New Roman" panose="02020603050405020304" charset="0"/>
                        </a:rPr>
                        <a:t>Có</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c>
                  <a:txBody>
                    <a:bodyPr/>
                    <a:p>
                      <a:pPr algn="ctr"/>
                      <a:r>
                        <a:rPr sz="2800">
                          <a:solidFill>
                            <a:srgbClr val="B44928"/>
                          </a:solidFill>
                          <a:latin typeface="Times New Roman" panose="02020603050405020304" charset="0"/>
                          <a:cs typeface="Times New Roman" panose="02020603050405020304" charset="0"/>
                        </a:rPr>
                        <a:t>Rõ hơn mô tả các chức năng</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r>
              <a:tr h="617220">
                <a:tc>
                  <a:txBody>
                    <a:bodyPr/>
                    <a:p>
                      <a:pPr algn="ctr"/>
                      <a:r>
                        <a:rPr sz="2800">
                          <a:solidFill>
                            <a:srgbClr val="B44928"/>
                          </a:solidFill>
                          <a:latin typeface="Times New Roman" panose="02020603050405020304" charset="0"/>
                          <a:cs typeface="Times New Roman" panose="02020603050405020304" charset="0"/>
                        </a:rPr>
                        <a:t>3. Kiểm soát tự do</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c>
                  <a:txBody>
                    <a:bodyPr/>
                    <a:p>
                      <a:pPr algn="ctr"/>
                      <a:r>
                        <a:rPr sz="2800">
                          <a:solidFill>
                            <a:srgbClr val="B44928"/>
                          </a:solidFill>
                          <a:latin typeface="Times New Roman" panose="02020603050405020304" charset="0"/>
                          <a:cs typeface="Times New Roman" panose="02020603050405020304" charset="0"/>
                        </a:rPr>
                        <a:t>Trung bình</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c>
                  <a:txBody>
                    <a:bodyPr/>
                    <a:p>
                      <a:pPr algn="ctr"/>
                      <a:r>
                        <a:rPr sz="2800">
                          <a:solidFill>
                            <a:srgbClr val="B44928"/>
                          </a:solidFill>
                          <a:latin typeface="Times New Roman" panose="02020603050405020304" charset="0"/>
                          <a:cs typeface="Times New Roman" panose="02020603050405020304" charset="0"/>
                        </a:rPr>
                        <a:t>Thêm undo, xác nhận hành động</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r>
              <a:tr h="617220">
                <a:tc>
                  <a:txBody>
                    <a:bodyPr/>
                    <a:p>
                      <a:pPr algn="ctr"/>
                      <a:r>
                        <a:rPr sz="2800">
                          <a:solidFill>
                            <a:srgbClr val="B44928"/>
                          </a:solidFill>
                          <a:latin typeface="Times New Roman" panose="02020603050405020304" charset="0"/>
                          <a:cs typeface="Times New Roman" panose="02020603050405020304" charset="0"/>
                        </a:rPr>
                        <a:t>4. Nhất quán tiêu chuẩn</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c>
                  <a:txBody>
                    <a:bodyPr/>
                    <a:p>
                      <a:pPr algn="ctr"/>
                      <a:r>
                        <a:rPr sz="2800">
                          <a:solidFill>
                            <a:srgbClr val="B44928"/>
                          </a:solidFill>
                          <a:latin typeface="Times New Roman" panose="02020603050405020304" charset="0"/>
                          <a:cs typeface="Times New Roman" panose="02020603050405020304" charset="0"/>
                        </a:rPr>
                        <a:t>Khá tốt</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c>
                  <a:txBody>
                    <a:bodyPr/>
                    <a:p>
                      <a:pPr algn="ctr"/>
                      <a:r>
                        <a:rPr sz="2800">
                          <a:solidFill>
                            <a:srgbClr val="B44928"/>
                          </a:solidFill>
                          <a:latin typeface="Times New Roman" panose="02020603050405020304" charset="0"/>
                          <a:cs typeface="Times New Roman" panose="02020603050405020304" charset="0"/>
                        </a:rPr>
                        <a:t>Thống nhất font/icon</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r>
              <a:tr h="617220">
                <a:tc>
                  <a:txBody>
                    <a:bodyPr/>
                    <a:p>
                      <a:pPr algn="ctr"/>
                      <a:r>
                        <a:rPr sz="2800">
                          <a:solidFill>
                            <a:srgbClr val="B44928"/>
                          </a:solidFill>
                          <a:latin typeface="Times New Roman" panose="02020603050405020304" charset="0"/>
                          <a:cs typeface="Times New Roman" panose="02020603050405020304" charset="0"/>
                        </a:rPr>
                        <a:t>5. Ngăn ngừa lỗi</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c>
                  <a:txBody>
                    <a:bodyPr/>
                    <a:p>
                      <a:pPr algn="ctr"/>
                      <a:r>
                        <a:rPr sz="2800">
                          <a:solidFill>
                            <a:srgbClr val="B44928"/>
                          </a:solidFill>
                          <a:latin typeface="Times New Roman" panose="02020603050405020304" charset="0"/>
                          <a:cs typeface="Times New Roman" panose="02020603050405020304" charset="0"/>
                        </a:rPr>
                        <a:t>Yếu</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c>
                  <a:txBody>
                    <a:bodyPr/>
                    <a:p>
                      <a:pPr algn="ctr"/>
                      <a:r>
                        <a:rPr sz="2800">
                          <a:solidFill>
                            <a:srgbClr val="B44928"/>
                          </a:solidFill>
                          <a:latin typeface="Times New Roman" panose="02020603050405020304" charset="0"/>
                          <a:cs typeface="Times New Roman" panose="02020603050405020304" charset="0"/>
                        </a:rPr>
                        <a:t>Thêm kiểm tra dữ liệu nhập</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r>
              <a:tr h="617220">
                <a:tc>
                  <a:txBody>
                    <a:bodyPr/>
                    <a:p>
                      <a:pPr algn="ctr"/>
                      <a:r>
                        <a:rPr sz="2800">
                          <a:solidFill>
                            <a:srgbClr val="B44928"/>
                          </a:solidFill>
                          <a:latin typeface="Times New Roman" panose="02020603050405020304" charset="0"/>
                          <a:cs typeface="Times New Roman" panose="02020603050405020304" charset="0"/>
                        </a:rPr>
                        <a:t>6. Công nhận hơn nhớ</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c>
                  <a:txBody>
                    <a:bodyPr/>
                    <a:p>
                      <a:pPr algn="ctr"/>
                      <a:r>
                        <a:rPr sz="2800">
                          <a:solidFill>
                            <a:srgbClr val="B44928"/>
                          </a:solidFill>
                          <a:latin typeface="Times New Roman" panose="02020603050405020304" charset="0"/>
                          <a:cs typeface="Times New Roman" panose="02020603050405020304" charset="0"/>
                        </a:rPr>
                        <a:t>Tốt</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c>
                  <a:txBody>
                    <a:bodyPr/>
                    <a:p>
                      <a:pPr algn="ctr"/>
                      <a:r>
                        <a:rPr sz="2800">
                          <a:solidFill>
                            <a:srgbClr val="B44928"/>
                          </a:solidFill>
                          <a:latin typeface="Times New Roman" panose="02020603050405020304" charset="0"/>
                          <a:cs typeface="Times New Roman" panose="02020603050405020304" charset="0"/>
                        </a:rPr>
                        <a:t>Gợi ý tìm kiếm</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r>
              <a:tr h="617220">
                <a:tc>
                  <a:txBody>
                    <a:bodyPr/>
                    <a:p>
                      <a:pPr algn="ctr"/>
                      <a:r>
                        <a:rPr sz="2800">
                          <a:solidFill>
                            <a:srgbClr val="B44928"/>
                          </a:solidFill>
                          <a:latin typeface="Times New Roman" panose="02020603050405020304" charset="0"/>
                          <a:cs typeface="Times New Roman" panose="02020603050405020304" charset="0"/>
                        </a:rPr>
                        <a:t>7. Linh hoạt hiệu quả</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c>
                  <a:txBody>
                    <a:bodyPr/>
                    <a:p>
                      <a:pPr algn="ctr"/>
                      <a:r>
                        <a:rPr sz="2800">
                          <a:solidFill>
                            <a:srgbClr val="B44928"/>
                          </a:solidFill>
                          <a:latin typeface="Times New Roman" panose="02020603050405020304" charset="0"/>
                          <a:cs typeface="Times New Roman" panose="02020603050405020304" charset="0"/>
                        </a:rPr>
                        <a:t>Trung bình</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c>
                  <a:txBody>
                    <a:bodyPr/>
                    <a:p>
                      <a:pPr algn="ctr"/>
                      <a:r>
                        <a:rPr sz="2800">
                          <a:solidFill>
                            <a:srgbClr val="B44928"/>
                          </a:solidFill>
                          <a:latin typeface="Times New Roman" panose="02020603050405020304" charset="0"/>
                          <a:cs typeface="Times New Roman" panose="02020603050405020304" charset="0"/>
                        </a:rPr>
                        <a:t>Tìm kiếm nâng cao, import/export</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r>
              <a:tr h="617220">
                <a:tc>
                  <a:txBody>
                    <a:bodyPr/>
                    <a:p>
                      <a:pPr algn="ctr"/>
                      <a:r>
                        <a:rPr sz="2800">
                          <a:solidFill>
                            <a:srgbClr val="B44928"/>
                          </a:solidFill>
                          <a:latin typeface="Times New Roman" panose="02020603050405020304" charset="0"/>
                          <a:cs typeface="Times New Roman" panose="02020603050405020304" charset="0"/>
                        </a:rPr>
                        <a:t>8. Thẩm mỹ tối giản</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c>
                  <a:txBody>
                    <a:bodyPr/>
                    <a:p>
                      <a:pPr algn="ctr"/>
                      <a:r>
                        <a:rPr sz="2800">
                          <a:solidFill>
                            <a:srgbClr val="B44928"/>
                          </a:solidFill>
                          <a:latin typeface="Times New Roman" panose="02020603050405020304" charset="0"/>
                          <a:cs typeface="Times New Roman" panose="02020603050405020304" charset="0"/>
                        </a:rPr>
                        <a:t>Trung bình</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c>
                  <a:txBody>
                    <a:bodyPr/>
                    <a:p>
                      <a:pPr algn="ctr"/>
                      <a:r>
                        <a:rPr sz="2800">
                          <a:solidFill>
                            <a:srgbClr val="B44928"/>
                          </a:solidFill>
                          <a:latin typeface="Times New Roman" panose="02020603050405020304" charset="0"/>
                          <a:cs typeface="Times New Roman" panose="02020603050405020304" charset="0"/>
                        </a:rPr>
                        <a:t>Cải thiện spacing, phối màu</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r>
              <a:tr h="617220">
                <a:tc>
                  <a:txBody>
                    <a:bodyPr/>
                    <a:p>
                      <a:pPr algn="ctr"/>
                      <a:r>
                        <a:rPr sz="2800">
                          <a:solidFill>
                            <a:srgbClr val="B44928"/>
                          </a:solidFill>
                          <a:latin typeface="Times New Roman" panose="02020603050405020304" charset="0"/>
                          <a:cs typeface="Times New Roman" panose="02020603050405020304" charset="0"/>
                        </a:rPr>
                        <a:t>9. Nhận biết lỗi</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c>
                  <a:txBody>
                    <a:bodyPr/>
                    <a:p>
                      <a:pPr algn="ctr"/>
                      <a:r>
                        <a:rPr sz="2800">
                          <a:solidFill>
                            <a:srgbClr val="B44928"/>
                          </a:solidFill>
                          <a:latin typeface="Times New Roman" panose="02020603050405020304" charset="0"/>
                          <a:cs typeface="Times New Roman" panose="02020603050405020304" charset="0"/>
                        </a:rPr>
                        <a:t>Yếu</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c>
                  <a:txBody>
                    <a:bodyPr/>
                    <a:p>
                      <a:pPr algn="ctr"/>
                      <a:r>
                        <a:rPr sz="2800">
                          <a:solidFill>
                            <a:srgbClr val="B44928"/>
                          </a:solidFill>
                          <a:latin typeface="Times New Roman" panose="02020603050405020304" charset="0"/>
                          <a:cs typeface="Times New Roman" panose="02020603050405020304" charset="0"/>
                        </a:rPr>
                        <a:t>Thêm thông báo lỗi chi tiết</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r>
              <a:tr h="617220">
                <a:tc>
                  <a:txBody>
                    <a:bodyPr/>
                    <a:p>
                      <a:pPr algn="ctr"/>
                      <a:r>
                        <a:rPr sz="2800">
                          <a:solidFill>
                            <a:srgbClr val="B44928"/>
                          </a:solidFill>
                          <a:latin typeface="Times New Roman" panose="02020603050405020304" charset="0"/>
                          <a:cs typeface="Times New Roman" panose="02020603050405020304" charset="0"/>
                        </a:rPr>
                        <a:t>10. Hỗ trợ tài liệu</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c>
                  <a:txBody>
                    <a:bodyPr/>
                    <a:p>
                      <a:pPr algn="ctr"/>
                      <a:r>
                        <a:rPr sz="2800">
                          <a:solidFill>
                            <a:srgbClr val="B44928"/>
                          </a:solidFill>
                          <a:latin typeface="Times New Roman" panose="02020603050405020304" charset="0"/>
                          <a:cs typeface="Times New Roman" panose="02020603050405020304" charset="0"/>
                        </a:rPr>
                        <a:t>Có</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c>
                  <a:txBody>
                    <a:bodyPr/>
                    <a:p>
                      <a:pPr algn="ctr"/>
                      <a:r>
                        <a:rPr sz="2800">
                          <a:solidFill>
                            <a:srgbClr val="B44928"/>
                          </a:solidFill>
                          <a:latin typeface="Times New Roman" panose="02020603050405020304" charset="0"/>
                          <a:cs typeface="Times New Roman" panose="02020603050405020304" charset="0"/>
                        </a:rPr>
                        <a:t>Bổ sung nội dung chi tiết</a:t>
                      </a:r>
                      <a:endParaRPr sz="2800">
                        <a:solidFill>
                          <a:srgbClr val="B44928"/>
                        </a:solidFill>
                        <a:latin typeface="Times New Roman" panose="02020603050405020304" charset="0"/>
                        <a:cs typeface="Times New Roman" panose="02020603050405020304" charset="0"/>
                      </a:endParaRPr>
                    </a:p>
                  </a:txBody>
                  <a:tcPr marL="45720" marR="45720" anchor="ctr" anchorCtr="0">
                    <a:lnL>
                      <a:noFill/>
                    </a:lnL>
                    <a:lnR>
                      <a:noFill/>
                    </a:lnR>
                    <a:lnT>
                      <a:noFill/>
                    </a:lnT>
                    <a:lnB>
                      <a:noFill/>
                    </a:lnB>
                    <a:no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TextBox 2"/>
          <p:cNvSpPr txBox="1"/>
          <p:nvPr/>
        </p:nvSpPr>
        <p:spPr>
          <a:xfrm>
            <a:off x="2236538" y="2890207"/>
            <a:ext cx="13814924" cy="3297200"/>
          </a:xfrm>
          <a:prstGeom prst="rect">
            <a:avLst/>
          </a:prstGeom>
        </p:spPr>
        <p:txBody>
          <a:bodyPr lIns="0" tIns="0" rIns="0" bIns="0" rtlCol="0" anchor="t">
            <a:spAutoFit/>
          </a:bodyPr>
          <a:lstStyle/>
          <a:p>
            <a:pPr marL="0" lvl="0" indent="0" algn="ctr">
              <a:lnSpc>
                <a:spcPts val="13025"/>
              </a:lnSpc>
            </a:pPr>
            <a:r>
              <a:rPr lang="en-US" sz="10420" spc="208">
                <a:solidFill>
                  <a:srgbClr val="B44928"/>
                </a:solidFill>
                <a:latin typeface="Asap" panose="020F0504030202060203"/>
                <a:ea typeface="Asap" panose="020F0504030202060203"/>
                <a:cs typeface="Asap" panose="020F0504030202060203"/>
                <a:sym typeface="Asap" panose="020F0504030202060203"/>
              </a:rPr>
              <a:t>THANKS FOR WATCHING</a:t>
            </a:r>
            <a:endParaRPr lang="en-US" sz="10420" spc="208">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rot="5743000">
            <a:off x="-4391736" y="-820042"/>
            <a:ext cx="11928993" cy="11927085"/>
          </a:xfrm>
          <a:custGeom>
            <a:avLst/>
            <a:gdLst/>
            <a:ahLst/>
            <a:cxnLst/>
            <a:rect l="l" t="t" r="r" b="b"/>
            <a:pathLst>
              <a:path w="11928993" h="11927085">
                <a:moveTo>
                  <a:pt x="0" y="0"/>
                </a:moveTo>
                <a:lnTo>
                  <a:pt x="11928993" y="0"/>
                </a:lnTo>
                <a:lnTo>
                  <a:pt x="11928993" y="11927084"/>
                </a:lnTo>
                <a:lnTo>
                  <a:pt x="0" y="11927084"/>
                </a:lnTo>
                <a:lnTo>
                  <a:pt x="0" y="0"/>
                </a:lnTo>
                <a:close/>
              </a:path>
            </a:pathLst>
          </a:custGeom>
          <a:blipFill>
            <a:blip r:embed="rId1"/>
            <a:stretch>
              <a:fillRect l="-11453" r="-9922"/>
            </a:stretch>
          </a:blipFill>
        </p:spPr>
      </p:sp>
      <p:sp>
        <p:nvSpPr>
          <p:cNvPr id="3" name="TextBox 3"/>
          <p:cNvSpPr txBox="1"/>
          <p:nvPr/>
        </p:nvSpPr>
        <p:spPr>
          <a:xfrm>
            <a:off x="1028700" y="914400"/>
            <a:ext cx="5545788" cy="3534026"/>
          </a:xfrm>
          <a:prstGeom prst="rect">
            <a:avLst/>
          </a:prstGeom>
        </p:spPr>
        <p:txBody>
          <a:bodyPr lIns="0" tIns="0" rIns="0" bIns="0" rtlCol="0" anchor="t">
            <a:spAutoFit/>
          </a:bodyPr>
          <a:lstStyle/>
          <a:p>
            <a:pPr marL="0" lvl="0" indent="0" algn="l">
              <a:lnSpc>
                <a:spcPts val="9315"/>
              </a:lnSpc>
            </a:pPr>
            <a:r>
              <a:rPr lang="en-US" sz="6950" spc="139">
                <a:solidFill>
                  <a:srgbClr val="B44928"/>
                </a:solidFill>
                <a:latin typeface="Asap" panose="020F0504030202060203"/>
                <a:ea typeface="Asap" panose="020F0504030202060203"/>
                <a:cs typeface="Asap" panose="020F0504030202060203"/>
                <a:sym typeface="Asap" panose="020F0504030202060203"/>
              </a:rPr>
              <a:t>3. QUY TRÌNH TRIỂN KHAI DỰ ÁN</a:t>
            </a:r>
            <a:endParaRPr lang="en-US" sz="6950" spc="139">
              <a:solidFill>
                <a:srgbClr val="B44928"/>
              </a:solidFill>
              <a:latin typeface="Asap" panose="020F0504030202060203"/>
              <a:ea typeface="Asap" panose="020F0504030202060203"/>
              <a:cs typeface="Asap" panose="020F0504030202060203"/>
              <a:sym typeface="Asap" panose="020F0504030202060203"/>
            </a:endParaRPr>
          </a:p>
        </p:txBody>
      </p:sp>
      <p:sp>
        <p:nvSpPr>
          <p:cNvPr id="4" name="TextBox 4"/>
          <p:cNvSpPr txBox="1"/>
          <p:nvPr/>
        </p:nvSpPr>
        <p:spPr>
          <a:xfrm>
            <a:off x="7834043" y="1946646"/>
            <a:ext cx="9120758" cy="5310338"/>
          </a:xfrm>
          <a:prstGeom prst="rect">
            <a:avLst/>
          </a:prstGeom>
        </p:spPr>
        <p:txBody>
          <a:bodyPr lIns="0" tIns="0" rIns="0" bIns="0" rtlCol="0" anchor="t">
            <a:spAutoFit/>
          </a:bodyPr>
          <a:lstStyle/>
          <a:p>
            <a:pPr algn="l">
              <a:lnSpc>
                <a:spcPts val="6030"/>
              </a:lnSpc>
            </a:pPr>
            <a:r>
              <a:rPr lang="en-US" sz="4305">
                <a:solidFill>
                  <a:srgbClr val="B44928"/>
                </a:solidFill>
                <a:latin typeface="Asap" panose="020F0504030202060203"/>
                <a:ea typeface="Asap" panose="020F0504030202060203"/>
                <a:cs typeface="Asap" panose="020F0504030202060203"/>
                <a:sym typeface="Asap" panose="020F0504030202060203"/>
              </a:rPr>
              <a:t>3.1. Empathize (Đồng cảm):</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Hiểu rõ nhu cầu, khó khă</a:t>
            </a:r>
            <a:r>
              <a:rPr lang="en-US" sz="4305">
                <a:solidFill>
                  <a:srgbClr val="B44928"/>
                </a:solidFill>
                <a:latin typeface="Asap" panose="020F0504030202060203"/>
                <a:ea typeface="Asap" panose="020F0504030202060203"/>
                <a:cs typeface="Asap" panose="020F0504030202060203"/>
                <a:sym typeface="Asap" panose="020F0504030202060203"/>
              </a:rPr>
              <a:t>n của người dùng thực tế</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Khảo sát người dùng, nghiên cứu trải nghiệm hiện tạ</a:t>
            </a:r>
            <a:r>
              <a:rPr lang="en-US" sz="4305">
                <a:solidFill>
                  <a:srgbClr val="B44928"/>
                </a:solidFill>
                <a:latin typeface="Asap" panose="020F0504030202060203"/>
                <a:ea typeface="Asap" panose="020F0504030202060203"/>
                <a:cs typeface="Asap" panose="020F0504030202060203"/>
                <a:sym typeface="Asap" panose="020F0504030202060203"/>
              </a:rPr>
              <a:t>i</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Yêu cầu: Phân tích được nhu cầu và khó khăn của người dùng</a:t>
            </a:r>
            <a:endParaRPr lang="en-US" sz="4305">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rot="5743000">
            <a:off x="-4391736" y="-820042"/>
            <a:ext cx="11928993" cy="11927085"/>
          </a:xfrm>
          <a:custGeom>
            <a:avLst/>
            <a:gdLst/>
            <a:ahLst/>
            <a:cxnLst/>
            <a:rect l="l" t="t" r="r" b="b"/>
            <a:pathLst>
              <a:path w="11928993" h="11927085">
                <a:moveTo>
                  <a:pt x="0" y="0"/>
                </a:moveTo>
                <a:lnTo>
                  <a:pt x="11928993" y="0"/>
                </a:lnTo>
                <a:lnTo>
                  <a:pt x="11928993" y="11927084"/>
                </a:lnTo>
                <a:lnTo>
                  <a:pt x="0" y="11927084"/>
                </a:lnTo>
                <a:lnTo>
                  <a:pt x="0" y="0"/>
                </a:lnTo>
                <a:close/>
              </a:path>
            </a:pathLst>
          </a:custGeom>
          <a:blipFill>
            <a:blip r:embed="rId1"/>
            <a:stretch>
              <a:fillRect l="-11453" r="-9922"/>
            </a:stretch>
          </a:blipFill>
        </p:spPr>
      </p:sp>
      <p:sp>
        <p:nvSpPr>
          <p:cNvPr id="3" name="TextBox 3"/>
          <p:cNvSpPr txBox="1"/>
          <p:nvPr/>
        </p:nvSpPr>
        <p:spPr>
          <a:xfrm>
            <a:off x="1028700" y="914400"/>
            <a:ext cx="5545788" cy="3534026"/>
          </a:xfrm>
          <a:prstGeom prst="rect">
            <a:avLst/>
          </a:prstGeom>
        </p:spPr>
        <p:txBody>
          <a:bodyPr lIns="0" tIns="0" rIns="0" bIns="0" rtlCol="0" anchor="t">
            <a:spAutoFit/>
          </a:bodyPr>
          <a:lstStyle/>
          <a:p>
            <a:pPr marL="0" lvl="0" indent="0" algn="l">
              <a:lnSpc>
                <a:spcPts val="9315"/>
              </a:lnSpc>
            </a:pPr>
            <a:r>
              <a:rPr lang="en-US" sz="6950" spc="139">
                <a:solidFill>
                  <a:srgbClr val="B44928"/>
                </a:solidFill>
                <a:latin typeface="Asap" panose="020F0504030202060203"/>
                <a:ea typeface="Asap" panose="020F0504030202060203"/>
                <a:cs typeface="Asap" panose="020F0504030202060203"/>
                <a:sym typeface="Asap" panose="020F0504030202060203"/>
              </a:rPr>
              <a:t>3. QUY TRÌNH TRIỂN KHAI DỰ ÁN</a:t>
            </a:r>
            <a:endParaRPr lang="en-US" sz="6950" spc="139">
              <a:solidFill>
                <a:srgbClr val="B44928"/>
              </a:solidFill>
              <a:latin typeface="Asap" panose="020F0504030202060203"/>
              <a:ea typeface="Asap" panose="020F0504030202060203"/>
              <a:cs typeface="Asap" panose="020F0504030202060203"/>
              <a:sym typeface="Asap" panose="020F0504030202060203"/>
            </a:endParaRPr>
          </a:p>
        </p:txBody>
      </p:sp>
      <p:sp>
        <p:nvSpPr>
          <p:cNvPr id="4" name="TextBox 4"/>
          <p:cNvSpPr txBox="1"/>
          <p:nvPr/>
        </p:nvSpPr>
        <p:spPr>
          <a:xfrm>
            <a:off x="8100764" y="1114533"/>
            <a:ext cx="9120758" cy="8358338"/>
          </a:xfrm>
          <a:prstGeom prst="rect">
            <a:avLst/>
          </a:prstGeom>
        </p:spPr>
        <p:txBody>
          <a:bodyPr lIns="0" tIns="0" rIns="0" bIns="0" rtlCol="0" anchor="t">
            <a:spAutoFit/>
          </a:bodyPr>
          <a:lstStyle/>
          <a:p>
            <a:pPr algn="l">
              <a:lnSpc>
                <a:spcPts val="6030"/>
              </a:lnSpc>
            </a:pPr>
            <a:r>
              <a:rPr lang="en-US" sz="4305">
                <a:solidFill>
                  <a:srgbClr val="B44928"/>
                </a:solidFill>
                <a:latin typeface="Asap" panose="020F0504030202060203"/>
                <a:ea typeface="Asap" panose="020F0504030202060203"/>
                <a:cs typeface="Asap" panose="020F0504030202060203"/>
                <a:sym typeface="Asap" panose="020F0504030202060203"/>
              </a:rPr>
              <a:t>3.2. Define (Xác định)</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Mục t</a:t>
            </a:r>
            <a:r>
              <a:rPr lang="en-US" sz="4305">
                <a:solidFill>
                  <a:srgbClr val="B44928"/>
                </a:solidFill>
                <a:latin typeface="Asap" panose="020F0504030202060203"/>
                <a:ea typeface="Asap" panose="020F0504030202060203"/>
                <a:cs typeface="Asap" panose="020F0504030202060203"/>
                <a:sym typeface="Asap" panose="020F0504030202060203"/>
              </a:rPr>
              <a:t>iêu: Tổng hợp dữ</a:t>
            </a:r>
            <a:r>
              <a:rPr lang="en-US" sz="4305">
                <a:solidFill>
                  <a:srgbClr val="B44928"/>
                </a:solidFill>
                <a:latin typeface="Asap" panose="020F0504030202060203"/>
                <a:ea typeface="Asap" panose="020F0504030202060203"/>
                <a:cs typeface="Asap" panose="020F0504030202060203"/>
                <a:sym typeface="Asap" panose="020F0504030202060203"/>
              </a:rPr>
              <a:t> liệu và xác định vấn đề chính cần giải quyết</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Phân tích dữ liệu thu thập được, viết danh sách vấn đề chính, tạo sơ đồ công việc</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Yêu cầu:</a:t>
            </a:r>
            <a:endParaRPr lang="en-US" sz="4305">
              <a:solidFill>
                <a:srgbClr val="B44928"/>
              </a:solidFill>
              <a:latin typeface="Asap" panose="020F0504030202060203"/>
              <a:ea typeface="Asap" panose="020F0504030202060203"/>
              <a:cs typeface="Asap" panose="020F0504030202060203"/>
              <a:sym typeface="Asap" panose="020F0504030202060203"/>
            </a:endParaRPr>
          </a:p>
          <a:p>
            <a:pPr algn="l">
              <a:lnSpc>
                <a:spcPts val="6030"/>
              </a:lnSpc>
            </a:pPr>
            <a:r>
              <a:rPr lang="en-US" sz="4305">
                <a:solidFill>
                  <a:srgbClr val="B44928"/>
                </a:solidFill>
                <a:latin typeface="Asap" panose="020F0504030202060203"/>
                <a:ea typeface="Asap" panose="020F0504030202060203"/>
                <a:cs typeface="Asap" panose="020F0504030202060203"/>
                <a:sym typeface="Asap" panose="020F0504030202060203"/>
              </a:rPr>
              <a:t>         - Tổng hợp đúng các vấn đề quan trọng.</a:t>
            </a:r>
            <a:endParaRPr lang="en-US" sz="4305">
              <a:solidFill>
                <a:srgbClr val="B44928"/>
              </a:solidFill>
              <a:latin typeface="Asap" panose="020F0504030202060203"/>
              <a:ea typeface="Asap" panose="020F0504030202060203"/>
              <a:cs typeface="Asap" panose="020F0504030202060203"/>
              <a:sym typeface="Asap" panose="020F0504030202060203"/>
            </a:endParaRPr>
          </a:p>
          <a:p>
            <a:pPr algn="l">
              <a:lnSpc>
                <a:spcPts val="6030"/>
              </a:lnSpc>
            </a:pPr>
            <a:r>
              <a:rPr lang="en-US" sz="4305">
                <a:solidFill>
                  <a:srgbClr val="B44928"/>
                </a:solidFill>
                <a:latin typeface="Asap" panose="020F0504030202060203"/>
                <a:ea typeface="Asap" panose="020F0504030202060203"/>
                <a:cs typeface="Asap" panose="020F0504030202060203"/>
                <a:sym typeface="Asap" panose="020F0504030202060203"/>
              </a:rPr>
              <a:t>         </a:t>
            </a:r>
            <a:r>
              <a:rPr lang="en-US" sz="4305">
                <a:solidFill>
                  <a:srgbClr val="B44928"/>
                </a:solidFill>
                <a:latin typeface="Asap" panose="020F0504030202060203"/>
                <a:ea typeface="Asap" panose="020F0504030202060203"/>
                <a:cs typeface="Asap" panose="020F0504030202060203"/>
                <a:sym typeface="Asap" panose="020F0504030202060203"/>
              </a:rPr>
              <a:t>- Xác định rõ cách người dùng tương tác với hệ thống.</a:t>
            </a:r>
            <a:endParaRPr lang="en-US" sz="4305">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rot="5743000">
            <a:off x="-4391736" y="-820042"/>
            <a:ext cx="11928993" cy="11927085"/>
          </a:xfrm>
          <a:custGeom>
            <a:avLst/>
            <a:gdLst/>
            <a:ahLst/>
            <a:cxnLst/>
            <a:rect l="l" t="t" r="r" b="b"/>
            <a:pathLst>
              <a:path w="11928993" h="11927085">
                <a:moveTo>
                  <a:pt x="0" y="0"/>
                </a:moveTo>
                <a:lnTo>
                  <a:pt x="11928993" y="0"/>
                </a:lnTo>
                <a:lnTo>
                  <a:pt x="11928993" y="11927084"/>
                </a:lnTo>
                <a:lnTo>
                  <a:pt x="0" y="11927084"/>
                </a:lnTo>
                <a:lnTo>
                  <a:pt x="0" y="0"/>
                </a:lnTo>
                <a:close/>
              </a:path>
            </a:pathLst>
          </a:custGeom>
          <a:blipFill>
            <a:blip r:embed="rId1"/>
            <a:stretch>
              <a:fillRect l="-11453" r="-9922"/>
            </a:stretch>
          </a:blipFill>
        </p:spPr>
      </p:sp>
      <p:sp>
        <p:nvSpPr>
          <p:cNvPr id="3" name="TextBox 3"/>
          <p:cNvSpPr txBox="1"/>
          <p:nvPr/>
        </p:nvSpPr>
        <p:spPr>
          <a:xfrm>
            <a:off x="1028700" y="914400"/>
            <a:ext cx="5545788" cy="3534026"/>
          </a:xfrm>
          <a:prstGeom prst="rect">
            <a:avLst/>
          </a:prstGeom>
        </p:spPr>
        <p:txBody>
          <a:bodyPr lIns="0" tIns="0" rIns="0" bIns="0" rtlCol="0" anchor="t">
            <a:spAutoFit/>
          </a:bodyPr>
          <a:lstStyle/>
          <a:p>
            <a:pPr marL="0" lvl="0" indent="0" algn="l">
              <a:lnSpc>
                <a:spcPts val="9315"/>
              </a:lnSpc>
            </a:pPr>
            <a:r>
              <a:rPr lang="en-US" sz="6950" spc="139">
                <a:solidFill>
                  <a:srgbClr val="B44928"/>
                </a:solidFill>
                <a:latin typeface="Asap" panose="020F0504030202060203"/>
                <a:ea typeface="Asap" panose="020F0504030202060203"/>
                <a:cs typeface="Asap" panose="020F0504030202060203"/>
                <a:sym typeface="Asap" panose="020F0504030202060203"/>
              </a:rPr>
              <a:t>3. QUY TRÌNH TRIỂN KHAI DỰ ÁN</a:t>
            </a:r>
            <a:endParaRPr lang="en-US" sz="6950" spc="139">
              <a:solidFill>
                <a:srgbClr val="B44928"/>
              </a:solidFill>
              <a:latin typeface="Asap" panose="020F0504030202060203"/>
              <a:ea typeface="Asap" panose="020F0504030202060203"/>
              <a:cs typeface="Asap" panose="020F0504030202060203"/>
              <a:sym typeface="Asap" panose="020F0504030202060203"/>
            </a:endParaRPr>
          </a:p>
        </p:txBody>
      </p:sp>
      <p:sp>
        <p:nvSpPr>
          <p:cNvPr id="4" name="TextBox 4"/>
          <p:cNvSpPr txBox="1"/>
          <p:nvPr/>
        </p:nvSpPr>
        <p:spPr>
          <a:xfrm>
            <a:off x="8100764" y="1114533"/>
            <a:ext cx="9120758" cy="8358338"/>
          </a:xfrm>
          <a:prstGeom prst="rect">
            <a:avLst/>
          </a:prstGeom>
        </p:spPr>
        <p:txBody>
          <a:bodyPr lIns="0" tIns="0" rIns="0" bIns="0" rtlCol="0" anchor="t">
            <a:spAutoFit/>
          </a:bodyPr>
          <a:lstStyle/>
          <a:p>
            <a:pPr algn="l">
              <a:lnSpc>
                <a:spcPts val="6030"/>
              </a:lnSpc>
            </a:pPr>
            <a:r>
              <a:rPr lang="en-US" sz="4305">
                <a:solidFill>
                  <a:srgbClr val="B44928"/>
                </a:solidFill>
                <a:latin typeface="Asap" panose="020F0504030202060203"/>
                <a:ea typeface="Asap" panose="020F0504030202060203"/>
                <a:cs typeface="Asap" panose="020F0504030202060203"/>
                <a:sym typeface="Asap" panose="020F0504030202060203"/>
              </a:rPr>
              <a:t>3.3. Ideate (Lên ý</a:t>
            </a:r>
            <a:r>
              <a:rPr lang="en-US" sz="4305">
                <a:solidFill>
                  <a:srgbClr val="B44928"/>
                </a:solidFill>
                <a:latin typeface="Asap" panose="020F0504030202060203"/>
                <a:ea typeface="Asap" panose="020F0504030202060203"/>
                <a:cs typeface="Asap" panose="020F0504030202060203"/>
                <a:sym typeface="Asap" panose="020F0504030202060203"/>
              </a:rPr>
              <a:t> tưở</a:t>
            </a:r>
            <a:r>
              <a:rPr lang="en-US" sz="4305">
                <a:solidFill>
                  <a:srgbClr val="B44928"/>
                </a:solidFill>
                <a:latin typeface="Asap" panose="020F0504030202060203"/>
                <a:ea typeface="Asap" panose="020F0504030202060203"/>
                <a:cs typeface="Asap" panose="020F0504030202060203"/>
                <a:sym typeface="Asap" panose="020F0504030202060203"/>
              </a:rPr>
              <a:t>ng)</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Đưa ra c</a:t>
            </a:r>
            <a:r>
              <a:rPr lang="en-US" sz="4305">
                <a:solidFill>
                  <a:srgbClr val="B44928"/>
                </a:solidFill>
                <a:latin typeface="Asap" panose="020F0504030202060203"/>
                <a:ea typeface="Asap" panose="020F0504030202060203"/>
                <a:cs typeface="Asap" panose="020F0504030202060203"/>
                <a:sym typeface="Asap" panose="020F0504030202060203"/>
              </a:rPr>
              <a:t>ác ý tưởng thiết kế giúp giải quyết vấn đề một cách hiệu quả</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Tạo wireframe ban đầu, xây dựng luồng để hình dung trải nghiệm </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Yêu cầu:</a:t>
            </a:r>
            <a:endParaRPr lang="en-US" sz="4305">
              <a:solidFill>
                <a:srgbClr val="B44928"/>
              </a:solidFill>
              <a:latin typeface="Asap" panose="020F0504030202060203"/>
              <a:ea typeface="Asap" panose="020F0504030202060203"/>
              <a:cs typeface="Asap" panose="020F0504030202060203"/>
              <a:sym typeface="Asap" panose="020F0504030202060203"/>
            </a:endParaRPr>
          </a:p>
          <a:p>
            <a:pPr algn="l">
              <a:lnSpc>
                <a:spcPts val="6030"/>
              </a:lnSpc>
            </a:pPr>
            <a:r>
              <a:rPr lang="en-US" sz="4305">
                <a:solidFill>
                  <a:srgbClr val="B44928"/>
                </a:solidFill>
                <a:latin typeface="Asap" panose="020F0504030202060203"/>
                <a:ea typeface="Asap" panose="020F0504030202060203"/>
                <a:cs typeface="Asap" panose="020F0504030202060203"/>
                <a:sym typeface="Asap" panose="020F0504030202060203"/>
              </a:rPr>
              <a:t>         - Đầy đủ tính năng cần thiết, quan trọng.</a:t>
            </a:r>
            <a:endParaRPr lang="en-US" sz="4305">
              <a:solidFill>
                <a:srgbClr val="B44928"/>
              </a:solidFill>
              <a:latin typeface="Asap" panose="020F0504030202060203"/>
              <a:ea typeface="Asap" panose="020F0504030202060203"/>
              <a:cs typeface="Asap" panose="020F0504030202060203"/>
              <a:sym typeface="Asap" panose="020F0504030202060203"/>
            </a:endParaRPr>
          </a:p>
          <a:p>
            <a:pPr algn="l">
              <a:lnSpc>
                <a:spcPts val="6030"/>
              </a:lnSpc>
            </a:pPr>
            <a:r>
              <a:rPr lang="en-US" sz="4305">
                <a:solidFill>
                  <a:srgbClr val="B44928"/>
                </a:solidFill>
                <a:latin typeface="Asap" panose="020F0504030202060203"/>
                <a:ea typeface="Asap" panose="020F0504030202060203"/>
                <a:cs typeface="Asap" panose="020F0504030202060203"/>
                <a:sym typeface="Asap" panose="020F0504030202060203"/>
              </a:rPr>
              <a:t>         </a:t>
            </a:r>
            <a:r>
              <a:rPr lang="en-US" sz="4305">
                <a:solidFill>
                  <a:srgbClr val="B44928"/>
                </a:solidFill>
                <a:latin typeface="Asap" panose="020F0504030202060203"/>
                <a:ea typeface="Asap" panose="020F0504030202060203"/>
                <a:cs typeface="Asap" panose="020F0504030202060203"/>
                <a:sym typeface="Asap" panose="020F0504030202060203"/>
              </a:rPr>
              <a:t>- Bố cục bản phác thảo hợp lý, dễ thao tác.</a:t>
            </a:r>
            <a:endParaRPr lang="en-US" sz="4305">
              <a:solidFill>
                <a:srgbClr val="B44928"/>
              </a:solidFill>
              <a:latin typeface="Asap" panose="020F0504030202060203"/>
              <a:ea typeface="Asap" panose="020F0504030202060203"/>
              <a:cs typeface="Asap" panose="020F0504030202060203"/>
              <a:sym typeface="Asap" panose="020F05040302020602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D9B3"/>
        </a:solidFill>
        <a:effectLst/>
      </p:bgPr>
    </p:bg>
    <p:spTree>
      <p:nvGrpSpPr>
        <p:cNvPr id="1" name=""/>
        <p:cNvGrpSpPr/>
        <p:nvPr/>
      </p:nvGrpSpPr>
      <p:grpSpPr>
        <a:xfrm>
          <a:off x="0" y="0"/>
          <a:ext cx="0" cy="0"/>
          <a:chOff x="0" y="0"/>
          <a:chExt cx="0" cy="0"/>
        </a:xfrm>
      </p:grpSpPr>
      <p:sp>
        <p:nvSpPr>
          <p:cNvPr id="2" name="Freeform 2"/>
          <p:cNvSpPr/>
          <p:nvPr/>
        </p:nvSpPr>
        <p:spPr>
          <a:xfrm rot="5743000">
            <a:off x="-4391736" y="-820042"/>
            <a:ext cx="11928993" cy="11927085"/>
          </a:xfrm>
          <a:custGeom>
            <a:avLst/>
            <a:gdLst/>
            <a:ahLst/>
            <a:cxnLst/>
            <a:rect l="l" t="t" r="r" b="b"/>
            <a:pathLst>
              <a:path w="11928993" h="11927085">
                <a:moveTo>
                  <a:pt x="0" y="0"/>
                </a:moveTo>
                <a:lnTo>
                  <a:pt x="11928993" y="0"/>
                </a:lnTo>
                <a:lnTo>
                  <a:pt x="11928993" y="11927084"/>
                </a:lnTo>
                <a:lnTo>
                  <a:pt x="0" y="11927084"/>
                </a:lnTo>
                <a:lnTo>
                  <a:pt x="0" y="0"/>
                </a:lnTo>
                <a:close/>
              </a:path>
            </a:pathLst>
          </a:custGeom>
          <a:blipFill>
            <a:blip r:embed="rId1"/>
            <a:stretch>
              <a:fillRect l="-11453" r="-9922"/>
            </a:stretch>
          </a:blipFill>
        </p:spPr>
      </p:sp>
      <p:sp>
        <p:nvSpPr>
          <p:cNvPr id="3" name="TextBox 3"/>
          <p:cNvSpPr txBox="1"/>
          <p:nvPr/>
        </p:nvSpPr>
        <p:spPr>
          <a:xfrm>
            <a:off x="1028700" y="914400"/>
            <a:ext cx="5545788" cy="3534026"/>
          </a:xfrm>
          <a:prstGeom prst="rect">
            <a:avLst/>
          </a:prstGeom>
        </p:spPr>
        <p:txBody>
          <a:bodyPr lIns="0" tIns="0" rIns="0" bIns="0" rtlCol="0" anchor="t">
            <a:spAutoFit/>
          </a:bodyPr>
          <a:lstStyle/>
          <a:p>
            <a:pPr marL="0" lvl="0" indent="0" algn="l">
              <a:lnSpc>
                <a:spcPts val="9315"/>
              </a:lnSpc>
            </a:pPr>
            <a:r>
              <a:rPr lang="en-US" sz="6950" spc="139">
                <a:solidFill>
                  <a:srgbClr val="B44928"/>
                </a:solidFill>
                <a:latin typeface="Asap" panose="020F0504030202060203"/>
                <a:ea typeface="Asap" panose="020F0504030202060203"/>
                <a:cs typeface="Asap" panose="020F0504030202060203"/>
                <a:sym typeface="Asap" panose="020F0504030202060203"/>
              </a:rPr>
              <a:t>3. QUY TRÌNH TRIỂN KHAI DỰ ÁN</a:t>
            </a:r>
            <a:endParaRPr lang="en-US" sz="6950" spc="139">
              <a:solidFill>
                <a:srgbClr val="B44928"/>
              </a:solidFill>
              <a:latin typeface="Asap" panose="020F0504030202060203"/>
              <a:ea typeface="Asap" panose="020F0504030202060203"/>
              <a:cs typeface="Asap" panose="020F0504030202060203"/>
              <a:sym typeface="Asap" panose="020F0504030202060203"/>
            </a:endParaRPr>
          </a:p>
        </p:txBody>
      </p:sp>
      <p:sp>
        <p:nvSpPr>
          <p:cNvPr id="4" name="TextBox 4"/>
          <p:cNvSpPr txBox="1"/>
          <p:nvPr/>
        </p:nvSpPr>
        <p:spPr>
          <a:xfrm>
            <a:off x="8100764" y="1114533"/>
            <a:ext cx="9120758" cy="9120338"/>
          </a:xfrm>
          <a:prstGeom prst="rect">
            <a:avLst/>
          </a:prstGeom>
        </p:spPr>
        <p:txBody>
          <a:bodyPr lIns="0" tIns="0" rIns="0" bIns="0" rtlCol="0" anchor="t">
            <a:spAutoFit/>
          </a:bodyPr>
          <a:lstStyle/>
          <a:p>
            <a:pPr algn="l">
              <a:lnSpc>
                <a:spcPts val="6030"/>
              </a:lnSpc>
            </a:pPr>
            <a:r>
              <a:rPr lang="en-US" sz="4305">
                <a:solidFill>
                  <a:srgbClr val="B44928"/>
                </a:solidFill>
                <a:latin typeface="Asap" panose="020F0504030202060203"/>
                <a:ea typeface="Asap" panose="020F0504030202060203"/>
                <a:cs typeface="Asap" panose="020F0504030202060203"/>
                <a:sym typeface="Asap" panose="020F0504030202060203"/>
              </a:rPr>
              <a:t>3.4. Prototype (Tạo nguyên mẫu) </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Tạo</a:t>
            </a:r>
            <a:r>
              <a:rPr lang="en-US" sz="4305">
                <a:solidFill>
                  <a:srgbClr val="B44928"/>
                </a:solidFill>
                <a:latin typeface="Asap" panose="020F0504030202060203"/>
                <a:ea typeface="Asap" panose="020F0504030202060203"/>
                <a:cs typeface="Asap" panose="020F0504030202060203"/>
                <a:sym typeface="Asap" panose="020F0504030202060203"/>
              </a:rPr>
              <a:t> bản thiết kế giao diện có thể tương tác thử nghiệm với người dùng</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Dùng Figma để thiết kế prototype, thử nghiệm ban đầu</a:t>
            </a:r>
            <a:endParaRPr lang="en-US" sz="4305">
              <a:solidFill>
                <a:srgbClr val="B44928"/>
              </a:solidFill>
              <a:latin typeface="Asap" panose="020F0504030202060203"/>
              <a:ea typeface="Asap" panose="020F0504030202060203"/>
              <a:cs typeface="Asap" panose="020F0504030202060203"/>
              <a:sym typeface="Asap" panose="020F0504030202060203"/>
            </a:endParaRPr>
          </a:p>
          <a:p>
            <a:pPr marL="929640" lvl="1" indent="-464820" algn="l">
              <a:lnSpc>
                <a:spcPts val="6030"/>
              </a:lnSpc>
              <a:buFont typeface="Arial" panose="020B0604020202020204"/>
              <a:buChar char="•"/>
            </a:pPr>
            <a:r>
              <a:rPr lang="en-US" sz="4305">
                <a:solidFill>
                  <a:srgbClr val="B44928"/>
                </a:solidFill>
                <a:latin typeface="Asap" panose="020F0504030202060203"/>
                <a:ea typeface="Asap" panose="020F0504030202060203"/>
                <a:cs typeface="Asap" panose="020F0504030202060203"/>
                <a:sym typeface="Asap" panose="020F0504030202060203"/>
              </a:rPr>
              <a:t>Yêu cầu:</a:t>
            </a:r>
            <a:endParaRPr lang="en-US" sz="4305">
              <a:solidFill>
                <a:srgbClr val="B44928"/>
              </a:solidFill>
              <a:latin typeface="Asap" panose="020F0504030202060203"/>
              <a:ea typeface="Asap" panose="020F0504030202060203"/>
              <a:cs typeface="Asap" panose="020F0504030202060203"/>
              <a:sym typeface="Asap" panose="020F0504030202060203"/>
            </a:endParaRPr>
          </a:p>
          <a:p>
            <a:pPr algn="l">
              <a:lnSpc>
                <a:spcPts val="6030"/>
              </a:lnSpc>
            </a:pPr>
            <a:r>
              <a:rPr lang="en-US" sz="4305">
                <a:solidFill>
                  <a:srgbClr val="B44928"/>
                </a:solidFill>
                <a:latin typeface="Asap" panose="020F0504030202060203"/>
                <a:ea typeface="Asap" panose="020F0504030202060203"/>
                <a:cs typeface="Asap" panose="020F0504030202060203"/>
                <a:sym typeface="Asap" panose="020F0504030202060203"/>
              </a:rPr>
              <a:t>         - Thiết kế gần với sản phẩm thực tế, có thể thử nghiệm</a:t>
            </a:r>
            <a:endParaRPr lang="en-US" sz="4305">
              <a:solidFill>
                <a:srgbClr val="B44928"/>
              </a:solidFill>
              <a:latin typeface="Asap" panose="020F0504030202060203"/>
              <a:ea typeface="Asap" panose="020F0504030202060203"/>
              <a:cs typeface="Asap" panose="020F0504030202060203"/>
              <a:sym typeface="Asap" panose="020F0504030202060203"/>
            </a:endParaRPr>
          </a:p>
          <a:p>
            <a:pPr algn="l">
              <a:lnSpc>
                <a:spcPts val="6030"/>
              </a:lnSpc>
            </a:pPr>
            <a:r>
              <a:rPr lang="en-US" sz="4305">
                <a:solidFill>
                  <a:srgbClr val="B44928"/>
                </a:solidFill>
                <a:latin typeface="Asap" panose="020F0504030202060203"/>
                <a:ea typeface="Asap" panose="020F0504030202060203"/>
                <a:cs typeface="Asap" panose="020F0504030202060203"/>
                <a:sym typeface="Asap" panose="020F0504030202060203"/>
              </a:rPr>
              <a:t>         </a:t>
            </a:r>
            <a:r>
              <a:rPr lang="en-US" sz="4305">
                <a:solidFill>
                  <a:srgbClr val="B44928"/>
                </a:solidFill>
                <a:latin typeface="Asap" panose="020F0504030202060203"/>
                <a:ea typeface="Asap" panose="020F0504030202060203"/>
                <a:cs typeface="Asap" panose="020F0504030202060203"/>
                <a:sym typeface="Asap" panose="020F0504030202060203"/>
              </a:rPr>
              <a:t>- Người dùng dễ hiểu cách sử dụng sản phẩm mẫu</a:t>
            </a:r>
            <a:endParaRPr lang="en-US" sz="4305">
              <a:solidFill>
                <a:srgbClr val="B44928"/>
              </a:solidFill>
              <a:latin typeface="Asap" panose="020F0504030202060203"/>
              <a:ea typeface="Asap" panose="020F0504030202060203"/>
              <a:cs typeface="Asap" panose="020F0504030202060203"/>
              <a:sym typeface="Asap" panose="020F0504030202060203"/>
            </a:endParaRPr>
          </a:p>
          <a:p>
            <a:pPr algn="l">
              <a:lnSpc>
                <a:spcPts val="6030"/>
              </a:lnSpc>
            </a:pPr>
          </a:p>
        </p:txBody>
      </p:sp>
    </p:spTree>
  </p:cSld>
  <p:clrMapOvr>
    <a:masterClrMapping/>
  </p:clrMapOvr>
</p:sld>
</file>

<file path=ppt/tags/tag1.xml><?xml version="1.0" encoding="utf-8"?>
<p:tagLst xmlns:p="http://schemas.openxmlformats.org/presentationml/2006/main">
  <p:tag name="TABLE_ENDDRAG_ORIGIN_RECT" val="1238*272"/>
  <p:tag name="TABLE_ENDDRAG_RECT" val="100*204*1238*27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6581</Words>
  <Application>WPS Slides</Application>
  <PresentationFormat>On-screen Show (4:3)</PresentationFormat>
  <Paragraphs>276</Paragraphs>
  <Slides>54</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54</vt:i4>
      </vt:variant>
    </vt:vector>
  </HeadingPairs>
  <TitlesOfParts>
    <vt:vector size="67" baseType="lpstr">
      <vt:lpstr>Arial</vt:lpstr>
      <vt:lpstr>SimSun</vt:lpstr>
      <vt:lpstr>Wingdings</vt:lpstr>
      <vt:lpstr>Asap</vt:lpstr>
      <vt:lpstr>Arial</vt:lpstr>
      <vt:lpstr>Microsoft YaHei</vt:lpstr>
      <vt:lpstr>Arial Unicode MS</vt:lpstr>
      <vt:lpstr>Calibri</vt:lpstr>
      <vt:lpstr>Asap Bold</vt:lpstr>
      <vt:lpstr>Tahoma</vt:lpstr>
      <vt:lpstr>KaiTi</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giao diện ứng dụng quản lí kho giày</dc:title>
  <dc:creator/>
  <cp:lastModifiedBy>Phúc</cp:lastModifiedBy>
  <cp:revision>2</cp:revision>
  <dcterms:created xsi:type="dcterms:W3CDTF">2006-08-16T00:00:00Z</dcterms:created>
  <dcterms:modified xsi:type="dcterms:W3CDTF">2025-04-27T16:02:01Z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A3698B8E3D814D4EA06893A65667301B_12</vt:lpwstr>
  </property>
  <property fmtid="{D5CDD505-2E9C-101B-9397-08002B2CF9AE}" pid="3" name="KSOProductBuildVer">
    <vt:lpwstr>1033-12.2.0.20795</vt:lpwstr>
  </property>
</Properties>
</file>